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8" r:id="rId4"/>
    <p:sldId id="269" r:id="rId5"/>
    <p:sldId id="270" r:id="rId6"/>
    <p:sldId id="293" r:id="rId7"/>
    <p:sldId id="271" r:id="rId8"/>
    <p:sldId id="272" r:id="rId9"/>
    <p:sldId id="273" r:id="rId10"/>
    <p:sldId id="274" r:id="rId11"/>
    <p:sldId id="275" r:id="rId12"/>
    <p:sldId id="277" r:id="rId13"/>
    <p:sldId id="289" r:id="rId14"/>
    <p:sldId id="276" r:id="rId15"/>
    <p:sldId id="278" r:id="rId16"/>
    <p:sldId id="301" r:id="rId17"/>
    <p:sldId id="302" r:id="rId18"/>
    <p:sldId id="279" r:id="rId19"/>
    <p:sldId id="287" r:id="rId20"/>
    <p:sldId id="280" r:id="rId21"/>
    <p:sldId id="281" r:id="rId22"/>
    <p:sldId id="282" r:id="rId23"/>
    <p:sldId id="283" r:id="rId24"/>
    <p:sldId id="303" r:id="rId25"/>
    <p:sldId id="284" r:id="rId26"/>
    <p:sldId id="304" r:id="rId27"/>
    <p:sldId id="305" r:id="rId28"/>
    <p:sldId id="286" r:id="rId29"/>
    <p:sldId id="306" r:id="rId30"/>
    <p:sldId id="307" r:id="rId31"/>
    <p:sldId id="308" r:id="rId32"/>
    <p:sldId id="309" r:id="rId33"/>
    <p:sldId id="288" r:id="rId34"/>
    <p:sldId id="310" r:id="rId35"/>
    <p:sldId id="311" r:id="rId36"/>
    <p:sldId id="312" r:id="rId37"/>
    <p:sldId id="285" r:id="rId38"/>
    <p:sldId id="291" r:id="rId39"/>
    <p:sldId id="294" r:id="rId40"/>
    <p:sldId id="292" r:id="rId41"/>
    <p:sldId id="295" r:id="rId42"/>
    <p:sldId id="296" r:id="rId43"/>
    <p:sldId id="297" r:id="rId44"/>
    <p:sldId id="298" r:id="rId45"/>
    <p:sldId id="299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3300"/>
    <a:srgbClr val="FF9900"/>
    <a:srgbClr val="FFFF00"/>
    <a:srgbClr val="C1D1D3"/>
    <a:srgbClr val="1966B3"/>
    <a:srgbClr val="5A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3436" autoAdjust="0"/>
  </p:normalViewPr>
  <p:slideViewPr>
    <p:cSldViewPr>
      <p:cViewPr>
        <p:scale>
          <a:sx n="65" d="100"/>
          <a:sy n="65" d="100"/>
        </p:scale>
        <p:origin x="-466" y="-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CB24BB-07AD-429A-A2E2-1D4803ABA524}" type="datetimeFigureOut">
              <a:rPr lang="zh-CN" altLang="en-US"/>
              <a:pPr>
                <a:defRPr/>
              </a:pPr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86AD57-67ED-4140-9F70-67C055736C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321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urnal_of_Machine_Learning_Research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升维，向高维映射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97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 </a:t>
            </a:r>
            <a:r>
              <a:rPr lang="zh-CN" altLang="en-US" dirty="0" smtClean="0"/>
              <a:t>训练样本个数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1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 </a:t>
            </a:r>
            <a:r>
              <a:rPr lang="zh-CN" altLang="en-US" dirty="0" smtClean="0"/>
              <a:t>所有支持点，点集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5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例子 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线性不可分   线性分割有误分的情况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软间隔</a:t>
            </a:r>
            <a:endParaRPr lang="en-US" altLang="zh-CN" dirty="0" smtClean="0"/>
          </a:p>
          <a:p>
            <a:r>
              <a:rPr lang="zh-CN" altLang="en-US" dirty="0" smtClean="0"/>
              <a:t>每一个样本点，有一</a:t>
            </a:r>
            <a:r>
              <a:rPr lang="zh-CN" altLang="en-US" smtClean="0"/>
              <a:t>个松弛变量，大于等于零</a:t>
            </a:r>
            <a:endParaRPr lang="en-US" altLang="zh-CN" dirty="0" smtClean="0"/>
          </a:p>
          <a:p>
            <a:r>
              <a:rPr lang="zh-CN" altLang="en-US" dirty="0" smtClean="0"/>
              <a:t>有一个个性化的分割超平面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086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目标函数，变换不大</a:t>
            </a:r>
            <a:endParaRPr lang="en-US" altLang="zh-CN" dirty="0" smtClean="0"/>
          </a:p>
          <a:p>
            <a:r>
              <a:rPr lang="zh-CN" altLang="en-US" dirty="0" smtClean="0"/>
              <a:t>至少多了约束 </a:t>
            </a:r>
            <a:r>
              <a:rPr lang="en-US" altLang="zh-CN" dirty="0" smtClean="0"/>
              <a:t>&lt;=C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58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78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特征空间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891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维度 </a:t>
            </a:r>
            <a:r>
              <a:rPr lang="en-US" altLang="zh-CN" dirty="0" smtClean="0"/>
              <a:t>x1^2+x2^2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25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619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映射函数</a:t>
            </a:r>
            <a:r>
              <a:rPr lang="en-US" altLang="zh-CN" dirty="0" smtClean="0"/>
              <a:t>phi </a:t>
            </a:r>
            <a:r>
              <a:rPr lang="zh-CN" altLang="en-US" dirty="0" smtClean="0"/>
              <a:t>不唯一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5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法向量</a:t>
            </a:r>
            <a:r>
              <a:rPr lang="en-US" altLang="zh-CN" dirty="0" smtClean="0"/>
              <a:t>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50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高维空间 提供可分性</a:t>
            </a:r>
            <a:endParaRPr lang="en-US" altLang="zh-CN" dirty="0" smtClean="0"/>
          </a:p>
          <a:p>
            <a:r>
              <a:rPr lang="zh-CN" altLang="en-US" dirty="0" smtClean="0"/>
              <a:t>但计算量增加很少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81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</a:t>
            </a:r>
            <a:r>
              <a:rPr lang="zh-CN" altLang="en-US" dirty="0" smtClean="0"/>
              <a:t>个样本点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6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 err="1" smtClean="0">
                <a:effectLst/>
              </a:rPr>
              <a:t>Lodhi</a:t>
            </a:r>
            <a:r>
              <a:rPr lang="en-US" altLang="zh-CN" i="1" dirty="0" smtClean="0">
                <a:effectLst/>
              </a:rPr>
              <a:t>, </a:t>
            </a:r>
            <a:r>
              <a:rPr lang="en-US" altLang="zh-CN" i="1" dirty="0" err="1" smtClean="0">
                <a:effectLst/>
              </a:rPr>
              <a:t>Huma</a:t>
            </a:r>
            <a:r>
              <a:rPr lang="en-US" altLang="zh-CN" i="1" dirty="0" smtClean="0">
                <a:effectLst/>
              </a:rPr>
              <a:t>; Saunders, Craig; </a:t>
            </a:r>
            <a:r>
              <a:rPr lang="en-US" altLang="zh-CN" i="1" dirty="0" err="1" smtClean="0">
                <a:effectLst/>
              </a:rPr>
              <a:t>Shawe</a:t>
            </a:r>
            <a:r>
              <a:rPr lang="en-US" altLang="zh-CN" i="1" dirty="0" smtClean="0">
                <a:effectLst/>
              </a:rPr>
              <a:t>-Taylor, John; </a:t>
            </a:r>
            <a:r>
              <a:rPr lang="en-US" altLang="zh-CN" i="1" dirty="0" err="1" smtClean="0">
                <a:effectLst/>
              </a:rPr>
              <a:t>Cristianini</a:t>
            </a:r>
            <a:r>
              <a:rPr lang="en-US" altLang="zh-CN" i="1" dirty="0" smtClean="0">
                <a:effectLst/>
              </a:rPr>
              <a:t>, </a:t>
            </a:r>
            <a:r>
              <a:rPr lang="en-US" altLang="zh-CN" i="1" dirty="0" err="1" smtClean="0">
                <a:effectLst/>
              </a:rPr>
              <a:t>Nello</a:t>
            </a:r>
            <a:r>
              <a:rPr lang="en-US" altLang="zh-CN" i="1" dirty="0" smtClean="0">
                <a:effectLst/>
              </a:rPr>
              <a:t>; Watkins, Chris (2002). "Text classification using string kernels". </a:t>
            </a:r>
            <a:r>
              <a:rPr lang="en-US" altLang="zh-CN" i="1" dirty="0" smtClean="0">
                <a:effectLst/>
                <a:hlinkClick r:id="rId3" action="ppaction://hlinkfile" tooltip="Journal of Machine Learning Research"/>
              </a:rPr>
              <a:t>Journal of Machine Learning Research</a:t>
            </a:r>
            <a:r>
              <a:rPr lang="en-US" altLang="zh-CN" i="1" dirty="0" smtClean="0">
                <a:effectLst/>
              </a:rPr>
              <a:t>: 419–444.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12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是指由大量的处理单元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互相连接而形成的复杂网络结构，是对人脑组织结构和运行机制的某种抽象、简化和模拟。人工神经网络（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Neural Network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62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shatter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ʃætə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ʃætər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破碎，碎裂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使感情、希望或信念等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粉碎，破灭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被粉碎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被破坏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使极为惊愕难过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给予极大打击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碎片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碎块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落花（叶等）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pessimistic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pesɪˈmɪstɪk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pesɪˈmɪstɪk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悲观的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悲观主义的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zh-CN" altLang="en-US" dirty="0" smtClean="0"/>
              <a:t>实际样本有规律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置信度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越复杂模型，</a:t>
            </a:r>
            <a:r>
              <a:rPr lang="en-US" altLang="zh-CN" dirty="0" smtClean="0"/>
              <a:t>h </a:t>
            </a:r>
            <a:r>
              <a:rPr lang="zh-CN" altLang="en-US" dirty="0" smtClean="0"/>
              <a:t>值越大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8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点到超平面的距离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13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训练误差都是零</a:t>
            </a:r>
            <a:endParaRPr lang="en-US" altLang="zh-CN" dirty="0" smtClean="0"/>
          </a:p>
          <a:p>
            <a:r>
              <a:rPr lang="zh-CN" altLang="en-US" dirty="0" smtClean="0"/>
              <a:t>测试误差不一样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94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 </a:t>
            </a:r>
            <a:r>
              <a:rPr lang="zh-CN" altLang="en-US" dirty="0" smtClean="0"/>
              <a:t>比 </a:t>
            </a:r>
            <a:r>
              <a:rPr lang="en-US" altLang="zh-CN" dirty="0" smtClean="0"/>
              <a:t>A </a:t>
            </a:r>
            <a:r>
              <a:rPr lang="zh-CN" altLang="en-US" dirty="0" smtClean="0"/>
              <a:t>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9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mɑːdʒɪn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mɑːrdʒɪn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页边空白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获胜者在时间或票数上领先的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幅度，差额，差数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余地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备用的时间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或空间、金钱等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间隔</a:t>
            </a:r>
            <a:endParaRPr lang="en-US" altLang="zh-CN" dirty="0" smtClean="0"/>
          </a:p>
          <a:p>
            <a:r>
              <a:rPr lang="zh-CN" altLang="en-US" dirty="0" smtClean="0"/>
              <a:t>分界面平移，可以平移的距离就是间隔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52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边界周围的点，决定</a:t>
            </a:r>
            <a:r>
              <a:rPr lang="en-US" altLang="zh-CN" dirty="0" smtClean="0"/>
              <a:t>margin</a:t>
            </a:r>
          </a:p>
          <a:p>
            <a:r>
              <a:rPr lang="zh-CN" altLang="en-US" dirty="0" smtClean="0"/>
              <a:t>内部的点，对</a:t>
            </a:r>
            <a:r>
              <a:rPr lang="en-US" altLang="zh-CN" dirty="0" smtClean="0"/>
              <a:t>margin </a:t>
            </a:r>
            <a:r>
              <a:rPr lang="zh-CN" altLang="en-US" dirty="0" smtClean="0"/>
              <a:t>不起任何作用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32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最大化分类间隔</a:t>
            </a:r>
            <a:endParaRPr lang="en-US" altLang="zh-CN" dirty="0" smtClean="0"/>
          </a:p>
          <a:p>
            <a:r>
              <a:rPr lang="zh-CN" altLang="en-US" dirty="0" smtClean="0"/>
              <a:t>平行 等间距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74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约束  所有样本点  满足经验风险最小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最小化结构风险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86AD57-67ED-4140-9F70-67C055736CF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8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gray">
          <a:xfrm rot="5400000">
            <a:off x="7904162" y="1163638"/>
            <a:ext cx="2098675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5451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gray">
          <a:xfrm>
            <a:off x="3886200" y="5715000"/>
            <a:ext cx="1612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b="1">
                <a:latin typeface="Verdana" pitchFamily="34" charset="0"/>
                <a:ea typeface="宋体" charset="-122"/>
              </a:rPr>
              <a:t>LOGO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 rot="421294">
            <a:off x="971550" y="692150"/>
            <a:ext cx="1871663" cy="1944688"/>
            <a:chOff x="521" y="482"/>
            <a:chExt cx="1134" cy="1142"/>
          </a:xfrm>
        </p:grpSpPr>
        <p:sp>
          <p:nvSpPr>
            <p:cNvPr id="7" name="Oval 32"/>
            <p:cNvSpPr>
              <a:spLocks noChangeArrowheads="1"/>
            </p:cNvSpPr>
            <p:nvPr userDrawn="1"/>
          </p:nvSpPr>
          <p:spPr bwMode="gray">
            <a:xfrm rot="-128649">
              <a:off x="851" y="811"/>
              <a:ext cx="479" cy="49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8" name="Group 33"/>
            <p:cNvGrpSpPr>
              <a:grpSpLocks/>
            </p:cNvGrpSpPr>
            <p:nvPr userDrawn="1"/>
          </p:nvGrpSpPr>
          <p:grpSpPr bwMode="auto">
            <a:xfrm rot="56277">
              <a:off x="1257" y="1221"/>
              <a:ext cx="258" cy="217"/>
              <a:chOff x="3447" y="874"/>
              <a:chExt cx="399" cy="340"/>
            </a:xfrm>
          </p:grpSpPr>
          <p:sp>
            <p:nvSpPr>
              <p:cNvPr id="37" name="Oval 34"/>
              <p:cNvSpPr>
                <a:spLocks noChangeArrowheads="1"/>
              </p:cNvSpPr>
              <p:nvPr/>
            </p:nvSpPr>
            <p:spPr bwMode="gray">
              <a:xfrm>
                <a:off x="3631" y="1021"/>
                <a:ext cx="108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gray">
              <a:xfrm>
                <a:off x="3754" y="1123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gray">
              <a:xfrm>
                <a:off x="3447" y="874"/>
                <a:ext cx="180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9" name="Group 37"/>
            <p:cNvGrpSpPr>
              <a:grpSpLocks/>
            </p:cNvGrpSpPr>
            <p:nvPr userDrawn="1"/>
          </p:nvGrpSpPr>
          <p:grpSpPr bwMode="auto">
            <a:xfrm rot="-2383151">
              <a:off x="1381" y="941"/>
              <a:ext cx="269" cy="221"/>
              <a:chOff x="3446" y="867"/>
              <a:chExt cx="409" cy="344"/>
            </a:xfrm>
          </p:grpSpPr>
          <p:sp>
            <p:nvSpPr>
              <p:cNvPr id="34" name="Oval 38"/>
              <p:cNvSpPr>
                <a:spLocks noChangeArrowheads="1"/>
              </p:cNvSpPr>
              <p:nvPr/>
            </p:nvSpPr>
            <p:spPr bwMode="gray">
              <a:xfrm>
                <a:off x="3636" y="1015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" name="Oval 39"/>
              <p:cNvSpPr>
                <a:spLocks noChangeArrowheads="1"/>
              </p:cNvSpPr>
              <p:nvPr/>
            </p:nvSpPr>
            <p:spPr bwMode="gray">
              <a:xfrm>
                <a:off x="3764" y="1118"/>
                <a:ext cx="91" cy="9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Oval 40"/>
              <p:cNvSpPr>
                <a:spLocks noChangeArrowheads="1"/>
              </p:cNvSpPr>
              <p:nvPr/>
            </p:nvSpPr>
            <p:spPr bwMode="gray">
              <a:xfrm>
                <a:off x="3446" y="867"/>
                <a:ext cx="18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" name="Group 41"/>
            <p:cNvGrpSpPr>
              <a:grpSpLocks/>
            </p:cNvGrpSpPr>
            <p:nvPr userDrawn="1"/>
          </p:nvGrpSpPr>
          <p:grpSpPr bwMode="auto">
            <a:xfrm rot="-4925197">
              <a:off x="1295" y="670"/>
              <a:ext cx="251" cy="229"/>
              <a:chOff x="3458" y="871"/>
              <a:chExt cx="399" cy="341"/>
            </a:xfrm>
          </p:grpSpPr>
          <p:sp>
            <p:nvSpPr>
              <p:cNvPr id="31" name="Oval 42"/>
              <p:cNvSpPr>
                <a:spLocks noChangeArrowheads="1"/>
              </p:cNvSpPr>
              <p:nvPr/>
            </p:nvSpPr>
            <p:spPr bwMode="gray">
              <a:xfrm>
                <a:off x="3650" y="1018"/>
                <a:ext cx="105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2" name="Oval 43"/>
              <p:cNvSpPr>
                <a:spLocks noChangeArrowheads="1"/>
              </p:cNvSpPr>
              <p:nvPr/>
            </p:nvSpPr>
            <p:spPr bwMode="gray">
              <a:xfrm>
                <a:off x="3770" y="1120"/>
                <a:ext cx="8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3" name="Oval 44"/>
              <p:cNvSpPr>
                <a:spLocks noChangeArrowheads="1"/>
              </p:cNvSpPr>
              <p:nvPr/>
            </p:nvSpPr>
            <p:spPr bwMode="gray">
              <a:xfrm>
                <a:off x="3458" y="871"/>
                <a:ext cx="179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1" name="Group 45"/>
            <p:cNvGrpSpPr>
              <a:grpSpLocks/>
            </p:cNvGrpSpPr>
            <p:nvPr userDrawn="1"/>
          </p:nvGrpSpPr>
          <p:grpSpPr bwMode="auto">
            <a:xfrm rot="3149186">
              <a:off x="974" y="1401"/>
              <a:ext cx="261" cy="229"/>
              <a:chOff x="3438" y="879"/>
              <a:chExt cx="405" cy="337"/>
            </a:xfrm>
          </p:grpSpPr>
          <p:sp>
            <p:nvSpPr>
              <p:cNvPr id="28" name="Oval 46"/>
              <p:cNvSpPr>
                <a:spLocks noChangeArrowheads="1"/>
              </p:cNvSpPr>
              <p:nvPr/>
            </p:nvSpPr>
            <p:spPr bwMode="gray">
              <a:xfrm>
                <a:off x="3626" y="1025"/>
                <a:ext cx="110" cy="12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Oval 47"/>
              <p:cNvSpPr>
                <a:spLocks noChangeArrowheads="1"/>
              </p:cNvSpPr>
              <p:nvPr/>
            </p:nvSpPr>
            <p:spPr bwMode="gray">
              <a:xfrm>
                <a:off x="3752" y="1124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0" name="Oval 48"/>
              <p:cNvSpPr>
                <a:spLocks noChangeArrowheads="1"/>
              </p:cNvSpPr>
              <p:nvPr/>
            </p:nvSpPr>
            <p:spPr bwMode="gray">
              <a:xfrm>
                <a:off x="3438" y="879"/>
                <a:ext cx="183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2" name="Group 49"/>
            <p:cNvGrpSpPr>
              <a:grpSpLocks/>
            </p:cNvGrpSpPr>
            <p:nvPr userDrawn="1"/>
          </p:nvGrpSpPr>
          <p:grpSpPr bwMode="auto">
            <a:xfrm rot="-7676986">
              <a:off x="933" y="440"/>
              <a:ext cx="267" cy="232"/>
              <a:chOff x="3463" y="873"/>
              <a:chExt cx="409" cy="344"/>
            </a:xfrm>
          </p:grpSpPr>
          <p:sp>
            <p:nvSpPr>
              <p:cNvPr id="25" name="Oval 50"/>
              <p:cNvSpPr>
                <a:spLocks noChangeArrowheads="1"/>
              </p:cNvSpPr>
              <p:nvPr/>
            </p:nvSpPr>
            <p:spPr bwMode="gray">
              <a:xfrm>
                <a:off x="3650" y="1023"/>
                <a:ext cx="110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6" name="Oval 51"/>
              <p:cNvSpPr>
                <a:spLocks noChangeArrowheads="1"/>
              </p:cNvSpPr>
              <p:nvPr/>
            </p:nvSpPr>
            <p:spPr bwMode="gray">
              <a:xfrm>
                <a:off x="3775" y="1125"/>
                <a:ext cx="97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7" name="Oval 52"/>
              <p:cNvSpPr>
                <a:spLocks noChangeArrowheads="1"/>
              </p:cNvSpPr>
              <p:nvPr/>
            </p:nvSpPr>
            <p:spPr bwMode="gray">
              <a:xfrm>
                <a:off x="3463" y="873"/>
                <a:ext cx="181" cy="18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3" name="Group 53"/>
            <p:cNvGrpSpPr>
              <a:grpSpLocks/>
            </p:cNvGrpSpPr>
            <p:nvPr userDrawn="1"/>
          </p:nvGrpSpPr>
          <p:grpSpPr bwMode="auto">
            <a:xfrm rot="-10348150">
              <a:off x="661" y="649"/>
              <a:ext cx="260" cy="220"/>
              <a:chOff x="3464" y="886"/>
              <a:chExt cx="399" cy="345"/>
            </a:xfrm>
          </p:grpSpPr>
          <p:sp>
            <p:nvSpPr>
              <p:cNvPr id="22" name="Oval 54"/>
              <p:cNvSpPr>
                <a:spLocks noChangeArrowheads="1"/>
              </p:cNvSpPr>
              <p:nvPr/>
            </p:nvSpPr>
            <p:spPr bwMode="gray">
              <a:xfrm>
                <a:off x="3653" y="1041"/>
                <a:ext cx="110" cy="12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3" name="Oval 55"/>
              <p:cNvSpPr>
                <a:spLocks noChangeArrowheads="1"/>
              </p:cNvSpPr>
              <p:nvPr/>
            </p:nvSpPr>
            <p:spPr bwMode="gray">
              <a:xfrm>
                <a:off x="3774" y="1142"/>
                <a:ext cx="89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4" name="Oval 56"/>
              <p:cNvSpPr>
                <a:spLocks noChangeArrowheads="1"/>
              </p:cNvSpPr>
              <p:nvPr/>
            </p:nvSpPr>
            <p:spPr bwMode="gray">
              <a:xfrm>
                <a:off x="3464" y="886"/>
                <a:ext cx="182" cy="1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4" name="Group 57"/>
            <p:cNvGrpSpPr>
              <a:grpSpLocks/>
            </p:cNvGrpSpPr>
            <p:nvPr userDrawn="1"/>
          </p:nvGrpSpPr>
          <p:grpSpPr bwMode="auto">
            <a:xfrm rot="8606759">
              <a:off x="512" y="981"/>
              <a:ext cx="263" cy="213"/>
              <a:chOff x="3456" y="891"/>
              <a:chExt cx="398" cy="337"/>
            </a:xfrm>
          </p:grpSpPr>
          <p:sp>
            <p:nvSpPr>
              <p:cNvPr id="19" name="Oval 58"/>
              <p:cNvSpPr>
                <a:spLocks noChangeArrowheads="1"/>
              </p:cNvSpPr>
              <p:nvPr/>
            </p:nvSpPr>
            <p:spPr bwMode="gray">
              <a:xfrm>
                <a:off x="3638" y="1040"/>
                <a:ext cx="109" cy="123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Oval 59"/>
              <p:cNvSpPr>
                <a:spLocks noChangeArrowheads="1"/>
              </p:cNvSpPr>
              <p:nvPr/>
            </p:nvSpPr>
            <p:spPr bwMode="gray">
              <a:xfrm>
                <a:off x="3764" y="1139"/>
                <a:ext cx="90" cy="8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Oval 60"/>
              <p:cNvSpPr>
                <a:spLocks noChangeArrowheads="1"/>
              </p:cNvSpPr>
              <p:nvPr/>
            </p:nvSpPr>
            <p:spPr bwMode="gray">
              <a:xfrm>
                <a:off x="3456" y="891"/>
                <a:ext cx="182" cy="18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5" name="Group 61"/>
            <p:cNvGrpSpPr>
              <a:grpSpLocks/>
            </p:cNvGrpSpPr>
            <p:nvPr userDrawn="1"/>
          </p:nvGrpSpPr>
          <p:grpSpPr bwMode="auto">
            <a:xfrm rot="6279754">
              <a:off x="635" y="1281"/>
              <a:ext cx="264" cy="229"/>
              <a:chOff x="3443" y="888"/>
              <a:chExt cx="408" cy="345"/>
            </a:xfrm>
          </p:grpSpPr>
          <p:sp>
            <p:nvSpPr>
              <p:cNvPr id="16" name="Oval 62"/>
              <p:cNvSpPr>
                <a:spLocks noChangeArrowheads="1"/>
              </p:cNvSpPr>
              <p:nvPr/>
            </p:nvSpPr>
            <p:spPr bwMode="gray">
              <a:xfrm>
                <a:off x="3635" y="1033"/>
                <a:ext cx="111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7" name="Oval 63"/>
              <p:cNvSpPr>
                <a:spLocks noChangeArrowheads="1"/>
              </p:cNvSpPr>
              <p:nvPr/>
            </p:nvSpPr>
            <p:spPr bwMode="gray">
              <a:xfrm>
                <a:off x="3759" y="1142"/>
                <a:ext cx="92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8" name="Oval 64"/>
              <p:cNvSpPr>
                <a:spLocks noChangeArrowheads="1"/>
              </p:cNvSpPr>
              <p:nvPr/>
            </p:nvSpPr>
            <p:spPr bwMode="gray">
              <a:xfrm>
                <a:off x="3443" y="888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40" name="Rectangle 65"/>
          <p:cNvSpPr>
            <a:spLocks noChangeArrowheads="1"/>
          </p:cNvSpPr>
          <p:nvPr/>
        </p:nvSpPr>
        <p:spPr bwMode="gray">
          <a:xfrm>
            <a:off x="457200" y="0"/>
            <a:ext cx="7620000" cy="304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2431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1" name="Rectangle 66"/>
          <p:cNvSpPr>
            <a:spLocks noChangeArrowheads="1"/>
          </p:cNvSpPr>
          <p:nvPr/>
        </p:nvSpPr>
        <p:spPr bwMode="gray">
          <a:xfrm>
            <a:off x="6664325" y="-7938"/>
            <a:ext cx="2098675" cy="3127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gray">
          <a:xfrm rot="10800000">
            <a:off x="2549525" y="6553200"/>
            <a:ext cx="6230938" cy="317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gray">
          <a:xfrm>
            <a:off x="8763000" y="-7938"/>
            <a:ext cx="381000" cy="31432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431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gray">
          <a:xfrm>
            <a:off x="457200" y="6554788"/>
            <a:ext cx="2098675" cy="317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36471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gray">
          <a:xfrm>
            <a:off x="0" y="6553200"/>
            <a:ext cx="457200" cy="3190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gray">
          <a:xfrm>
            <a:off x="0" y="0"/>
            <a:ext cx="4572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7" name="Rectangle 73"/>
          <p:cNvSpPr>
            <a:spLocks noChangeArrowheads="1"/>
          </p:cNvSpPr>
          <p:nvPr/>
        </p:nvSpPr>
        <p:spPr bwMode="gray">
          <a:xfrm rot="5400000">
            <a:off x="-2213769" y="2510631"/>
            <a:ext cx="4876800" cy="4651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" name="Rectangle 74"/>
          <p:cNvSpPr>
            <a:spLocks noChangeArrowheads="1"/>
          </p:cNvSpPr>
          <p:nvPr/>
        </p:nvSpPr>
        <p:spPr bwMode="gray">
          <a:xfrm rot="5400000">
            <a:off x="-575469" y="5520531"/>
            <a:ext cx="1600200" cy="4651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9" name="Rectangle 75"/>
          <p:cNvSpPr>
            <a:spLocks noChangeArrowheads="1"/>
          </p:cNvSpPr>
          <p:nvPr/>
        </p:nvSpPr>
        <p:spPr bwMode="ltGray">
          <a:xfrm>
            <a:off x="8769350" y="6538913"/>
            <a:ext cx="374650" cy="327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8824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gray">
          <a:xfrm rot="5400000">
            <a:off x="6557962" y="3967163"/>
            <a:ext cx="4791075" cy="381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gray">
          <a:xfrm>
            <a:off x="8763000" y="1752600"/>
            <a:ext cx="381000" cy="1524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52" name="Line 80"/>
          <p:cNvSpPr>
            <a:spLocks noChangeShapeType="1"/>
          </p:cNvSpPr>
          <p:nvPr/>
        </p:nvSpPr>
        <p:spPr bwMode="auto">
          <a:xfrm>
            <a:off x="0" y="304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4" name="Line 82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5" name="Line 83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6" name="Line 84"/>
          <p:cNvSpPr>
            <a:spLocks noChangeShapeType="1"/>
          </p:cNvSpPr>
          <p:nvPr/>
        </p:nvSpPr>
        <p:spPr bwMode="auto">
          <a:xfrm flipH="1">
            <a:off x="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" name="Line 85"/>
          <p:cNvSpPr>
            <a:spLocks noChangeShapeType="1"/>
          </p:cNvSpPr>
          <p:nvPr/>
        </p:nvSpPr>
        <p:spPr bwMode="auto">
          <a:xfrm>
            <a:off x="8763000" y="1752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8" name="Line 86"/>
          <p:cNvSpPr>
            <a:spLocks noChangeShapeType="1"/>
          </p:cNvSpPr>
          <p:nvPr/>
        </p:nvSpPr>
        <p:spPr bwMode="auto">
          <a:xfrm>
            <a:off x="8763000" y="1905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9" name="Line 87"/>
          <p:cNvSpPr>
            <a:spLocks noChangeShapeType="1"/>
          </p:cNvSpPr>
          <p:nvPr/>
        </p:nvSpPr>
        <p:spPr bwMode="auto">
          <a:xfrm>
            <a:off x="2543175" y="655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0" name="Line 88"/>
          <p:cNvSpPr>
            <a:spLocks noChangeShapeType="1"/>
          </p:cNvSpPr>
          <p:nvPr/>
        </p:nvSpPr>
        <p:spPr bwMode="auto">
          <a:xfrm flipV="1">
            <a:off x="6672263" y="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2057400"/>
            <a:ext cx="5791200" cy="16986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zh-CN"/>
              <a:t>Click to edit Master </a:t>
            </a:r>
            <a:br>
              <a:rPr lang="en-US" altLang="zh-CN"/>
            </a:br>
            <a:r>
              <a:rPr lang="en-US" altLang="zh-CN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990975"/>
            <a:ext cx="57912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40F41-80C9-4DA4-BF4D-F9C1E57C96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122238"/>
            <a:ext cx="2005012" cy="6027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22238"/>
            <a:ext cx="5865813" cy="6027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0447D-E857-4119-9156-208E9E50CF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22238"/>
            <a:ext cx="6705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228725"/>
            <a:ext cx="8023225" cy="492125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6B202-552E-4E08-B4BB-FD18AB67F5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12C5C-C73A-4010-A543-514F6E608F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5C7D3-F58E-40CF-8C5C-576BD1F2CB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28725"/>
            <a:ext cx="3935413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413" y="1228725"/>
            <a:ext cx="3935412" cy="492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1F59-98D8-4CF6-A5B6-3BEEAB4A8D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2E4F-C2A8-4693-BD49-ED78589F9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8CF9C-2074-4BAE-94CB-28C49AE33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83D06-78AB-4F3F-B355-C3EF02C6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EB413-81AA-42C3-9745-CAB0348A2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275636-37B4-4A71-B875-BB49B0DD0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ectangle 69"/>
          <p:cNvSpPr>
            <a:spLocks noChangeArrowheads="1"/>
          </p:cNvSpPr>
          <p:nvPr/>
        </p:nvSpPr>
        <p:spPr bwMode="gray">
          <a:xfrm>
            <a:off x="457200" y="0"/>
            <a:ext cx="8477250" cy="76835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28725"/>
            <a:ext cx="8023225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791200" y="6248400"/>
            <a:ext cx="2895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429000" y="63388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E18A9729-9260-4A11-B11D-3896C83DC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0" y="0"/>
            <a:ext cx="457200" cy="7683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762000"/>
            <a:ext cx="457200" cy="1524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0" y="914400"/>
            <a:ext cx="457200" cy="419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4235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3" name="Rectangle 49"/>
          <p:cNvSpPr>
            <a:spLocks noChangeArrowheads="1"/>
          </p:cNvSpPr>
          <p:nvPr/>
        </p:nvSpPr>
        <p:spPr bwMode="gray">
          <a:xfrm>
            <a:off x="0" y="5105400"/>
            <a:ext cx="457200" cy="1544638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42353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79" name="Rectangle 55"/>
          <p:cNvSpPr>
            <a:spLocks noChangeArrowheads="1"/>
          </p:cNvSpPr>
          <p:nvPr/>
        </p:nvSpPr>
        <p:spPr bwMode="gray">
          <a:xfrm>
            <a:off x="0" y="6656388"/>
            <a:ext cx="457200" cy="2095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457200" y="6650038"/>
            <a:ext cx="1304925" cy="2159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752600" y="6650038"/>
            <a:ext cx="7391400" cy="2159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8777288" y="6656388"/>
            <a:ext cx="366712" cy="2095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470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7" name="Rectangle 63"/>
          <p:cNvSpPr>
            <a:spLocks noChangeArrowheads="1"/>
          </p:cNvSpPr>
          <p:nvPr/>
        </p:nvSpPr>
        <p:spPr bwMode="gray">
          <a:xfrm>
            <a:off x="8769350" y="6019800"/>
            <a:ext cx="374650" cy="642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89" name="Rectangle 65"/>
          <p:cNvSpPr>
            <a:spLocks noChangeArrowheads="1"/>
          </p:cNvSpPr>
          <p:nvPr/>
        </p:nvSpPr>
        <p:spPr bwMode="gray">
          <a:xfrm>
            <a:off x="8763000" y="914400"/>
            <a:ext cx="381000" cy="51054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51373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gray">
          <a:xfrm>
            <a:off x="8763000" y="762000"/>
            <a:ext cx="381000" cy="152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91" name="Rectangle 67"/>
          <p:cNvSpPr>
            <a:spLocks noChangeArrowheads="1"/>
          </p:cNvSpPr>
          <p:nvPr/>
        </p:nvSpPr>
        <p:spPr bwMode="gray">
          <a:xfrm>
            <a:off x="8770938" y="0"/>
            <a:ext cx="373062" cy="762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1092" name="Rectangle 68"/>
          <p:cNvSpPr>
            <a:spLocks noChangeArrowheads="1"/>
          </p:cNvSpPr>
          <p:nvPr/>
        </p:nvSpPr>
        <p:spPr bwMode="gray">
          <a:xfrm>
            <a:off x="457200" y="762000"/>
            <a:ext cx="8315325" cy="152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3333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charset="-122"/>
            </a:endParaRPr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122238"/>
            <a:ext cx="6705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grpSp>
        <p:nvGrpSpPr>
          <p:cNvPr id="1044" name="Group 104"/>
          <p:cNvGrpSpPr>
            <a:grpSpLocks/>
          </p:cNvGrpSpPr>
          <p:nvPr/>
        </p:nvGrpSpPr>
        <p:grpSpPr bwMode="auto">
          <a:xfrm>
            <a:off x="8002588" y="69850"/>
            <a:ext cx="657225" cy="636588"/>
            <a:chOff x="5041" y="44"/>
            <a:chExt cx="414" cy="401"/>
          </a:xfrm>
        </p:grpSpPr>
        <p:sp>
          <p:nvSpPr>
            <p:cNvPr id="1129" name="Oval 105"/>
            <p:cNvSpPr>
              <a:spLocks noChangeArrowheads="1"/>
            </p:cNvSpPr>
            <p:nvPr userDrawn="1"/>
          </p:nvSpPr>
          <p:spPr bwMode="gray">
            <a:xfrm rot="149948">
              <a:off x="5161" y="161"/>
              <a:ext cx="175" cy="170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</a:schemeClr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charset="-122"/>
              </a:endParaRPr>
            </a:p>
          </p:txBody>
        </p:sp>
        <p:grpSp>
          <p:nvGrpSpPr>
            <p:cNvPr id="1055" name="Group 106"/>
            <p:cNvGrpSpPr>
              <a:grpSpLocks/>
            </p:cNvGrpSpPr>
            <p:nvPr userDrawn="1"/>
          </p:nvGrpSpPr>
          <p:grpSpPr bwMode="auto">
            <a:xfrm rot="334874">
              <a:off x="5321" y="313"/>
              <a:ext cx="98" cy="75"/>
              <a:chOff x="3452" y="878"/>
              <a:chExt cx="402" cy="342"/>
            </a:xfrm>
          </p:grpSpPr>
          <p:sp>
            <p:nvSpPr>
              <p:cNvPr id="1131" name="Oval 107"/>
              <p:cNvSpPr>
                <a:spLocks noChangeArrowheads="1"/>
              </p:cNvSpPr>
              <p:nvPr userDrawn="1"/>
            </p:nvSpPr>
            <p:spPr bwMode="gray">
              <a:xfrm>
                <a:off x="3640" y="1024"/>
                <a:ext cx="111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2" name="Oval 108"/>
              <p:cNvSpPr>
                <a:spLocks noChangeArrowheads="1"/>
              </p:cNvSpPr>
              <p:nvPr userDrawn="1"/>
            </p:nvSpPr>
            <p:spPr bwMode="gray">
              <a:xfrm>
                <a:off x="3762" y="1122"/>
                <a:ext cx="90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3" name="Oval 109"/>
              <p:cNvSpPr>
                <a:spLocks noChangeArrowheads="1"/>
              </p:cNvSpPr>
              <p:nvPr userDrawn="1"/>
            </p:nvSpPr>
            <p:spPr bwMode="gray">
              <a:xfrm>
                <a:off x="3427" y="874"/>
                <a:ext cx="180" cy="17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2" name="Group 110"/>
            <p:cNvGrpSpPr>
              <a:grpSpLocks/>
            </p:cNvGrpSpPr>
            <p:nvPr userDrawn="1"/>
          </p:nvGrpSpPr>
          <p:grpSpPr bwMode="auto">
            <a:xfrm rot="-2104554">
              <a:off x="5358" y="218"/>
              <a:ext cx="97" cy="75"/>
              <a:chOff x="3452" y="878"/>
              <a:chExt cx="402" cy="342"/>
            </a:xfrm>
          </p:grpSpPr>
          <p:sp>
            <p:nvSpPr>
              <p:cNvPr id="1135" name="Oval 111"/>
              <p:cNvSpPr>
                <a:spLocks noChangeArrowheads="1"/>
              </p:cNvSpPr>
              <p:nvPr userDrawn="1"/>
            </p:nvSpPr>
            <p:spPr bwMode="gray">
              <a:xfrm>
                <a:off x="3630" y="997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6" name="Oval 112"/>
              <p:cNvSpPr>
                <a:spLocks noChangeArrowheads="1"/>
              </p:cNvSpPr>
              <p:nvPr userDrawn="1"/>
            </p:nvSpPr>
            <p:spPr bwMode="gray">
              <a:xfrm>
                <a:off x="3761" y="1124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37" name="Oval 113"/>
              <p:cNvSpPr>
                <a:spLocks noChangeArrowheads="1"/>
              </p:cNvSpPr>
              <p:nvPr userDrawn="1"/>
            </p:nvSpPr>
            <p:spPr bwMode="gray">
              <a:xfrm>
                <a:off x="3446" y="857"/>
                <a:ext cx="174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7" name="Group 114"/>
            <p:cNvGrpSpPr>
              <a:grpSpLocks/>
            </p:cNvGrpSpPr>
            <p:nvPr userDrawn="1"/>
          </p:nvGrpSpPr>
          <p:grpSpPr bwMode="auto">
            <a:xfrm rot="-4646600">
              <a:off x="5335" y="107"/>
              <a:ext cx="88" cy="82"/>
              <a:chOff x="3452" y="878"/>
              <a:chExt cx="402" cy="342"/>
            </a:xfrm>
          </p:grpSpPr>
          <p:sp>
            <p:nvSpPr>
              <p:cNvPr id="1139" name="Oval 115"/>
              <p:cNvSpPr>
                <a:spLocks noChangeArrowheads="1"/>
              </p:cNvSpPr>
              <p:nvPr userDrawn="1"/>
            </p:nvSpPr>
            <p:spPr bwMode="gray">
              <a:xfrm>
                <a:off x="3656" y="1009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0" name="Oval 116"/>
              <p:cNvSpPr>
                <a:spLocks noChangeArrowheads="1"/>
              </p:cNvSpPr>
              <p:nvPr userDrawn="1"/>
            </p:nvSpPr>
            <p:spPr bwMode="gray">
              <a:xfrm>
                <a:off x="3768" y="1107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1" name="Oval 117"/>
              <p:cNvSpPr>
                <a:spLocks noChangeArrowheads="1"/>
              </p:cNvSpPr>
              <p:nvPr userDrawn="1"/>
            </p:nvSpPr>
            <p:spPr bwMode="gray">
              <a:xfrm>
                <a:off x="3453" y="877"/>
                <a:ext cx="183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8" name="Group 118"/>
            <p:cNvGrpSpPr>
              <a:grpSpLocks/>
            </p:cNvGrpSpPr>
            <p:nvPr userDrawn="1"/>
          </p:nvGrpSpPr>
          <p:grpSpPr bwMode="auto">
            <a:xfrm rot="2913403">
              <a:off x="5210" y="359"/>
              <a:ext cx="88" cy="83"/>
              <a:chOff x="3452" y="878"/>
              <a:chExt cx="402" cy="342"/>
            </a:xfrm>
          </p:grpSpPr>
          <p:sp>
            <p:nvSpPr>
              <p:cNvPr id="1143" name="Oval 119"/>
              <p:cNvSpPr>
                <a:spLocks noChangeArrowheads="1"/>
              </p:cNvSpPr>
              <p:nvPr userDrawn="1"/>
            </p:nvSpPr>
            <p:spPr bwMode="gray">
              <a:xfrm>
                <a:off x="3621" y="1033"/>
                <a:ext cx="110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4" name="Oval 120"/>
              <p:cNvSpPr>
                <a:spLocks noChangeArrowheads="1"/>
              </p:cNvSpPr>
              <p:nvPr userDrawn="1"/>
            </p:nvSpPr>
            <p:spPr bwMode="gray">
              <a:xfrm>
                <a:off x="3763" y="1128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5" name="Oval 121"/>
              <p:cNvSpPr>
                <a:spLocks noChangeArrowheads="1"/>
              </p:cNvSpPr>
              <p:nvPr userDrawn="1"/>
            </p:nvSpPr>
            <p:spPr bwMode="gray">
              <a:xfrm>
                <a:off x="3434" y="889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59" name="Group 122"/>
            <p:cNvGrpSpPr>
              <a:grpSpLocks/>
            </p:cNvGrpSpPr>
            <p:nvPr userDrawn="1"/>
          </p:nvGrpSpPr>
          <p:grpSpPr bwMode="auto">
            <a:xfrm rot="-7888389">
              <a:off x="5212" y="46"/>
              <a:ext cx="88" cy="83"/>
              <a:chOff x="3452" y="878"/>
              <a:chExt cx="402" cy="342"/>
            </a:xfrm>
          </p:grpSpPr>
          <p:sp>
            <p:nvSpPr>
              <p:cNvPr id="1147" name="Oval 123"/>
              <p:cNvSpPr>
                <a:spLocks noChangeArrowheads="1"/>
              </p:cNvSpPr>
              <p:nvPr userDrawn="1"/>
            </p:nvSpPr>
            <p:spPr bwMode="gray">
              <a:xfrm>
                <a:off x="3641" y="1021"/>
                <a:ext cx="110" cy="12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8" name="Oval 124"/>
              <p:cNvSpPr>
                <a:spLocks noChangeArrowheads="1"/>
              </p:cNvSpPr>
              <p:nvPr userDrawn="1"/>
            </p:nvSpPr>
            <p:spPr bwMode="gray">
              <a:xfrm>
                <a:off x="3769" y="1116"/>
                <a:ext cx="91" cy="91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49" name="Oval 125"/>
              <p:cNvSpPr>
                <a:spLocks noChangeArrowheads="1"/>
              </p:cNvSpPr>
              <p:nvPr userDrawn="1"/>
            </p:nvSpPr>
            <p:spPr bwMode="gray">
              <a:xfrm>
                <a:off x="3471" y="863"/>
                <a:ext cx="183" cy="17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0" name="Group 126"/>
            <p:cNvGrpSpPr>
              <a:grpSpLocks/>
            </p:cNvGrpSpPr>
            <p:nvPr userDrawn="1"/>
          </p:nvGrpSpPr>
          <p:grpSpPr bwMode="auto">
            <a:xfrm rot="-10069553">
              <a:off x="5089" y="95"/>
              <a:ext cx="97" cy="76"/>
              <a:chOff x="3452" y="878"/>
              <a:chExt cx="402" cy="342"/>
            </a:xfrm>
          </p:grpSpPr>
          <p:sp>
            <p:nvSpPr>
              <p:cNvPr id="1151" name="Oval 127"/>
              <p:cNvSpPr>
                <a:spLocks noChangeArrowheads="1"/>
              </p:cNvSpPr>
              <p:nvPr userDrawn="1"/>
            </p:nvSpPr>
            <p:spPr bwMode="gray">
              <a:xfrm>
                <a:off x="3639" y="1027"/>
                <a:ext cx="112" cy="126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2" name="Oval 128"/>
              <p:cNvSpPr>
                <a:spLocks noChangeArrowheads="1"/>
              </p:cNvSpPr>
              <p:nvPr userDrawn="1"/>
            </p:nvSpPr>
            <p:spPr bwMode="gray">
              <a:xfrm>
                <a:off x="3748" y="1146"/>
                <a:ext cx="91" cy="9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3" name="Oval 129"/>
              <p:cNvSpPr>
                <a:spLocks noChangeArrowheads="1"/>
              </p:cNvSpPr>
              <p:nvPr userDrawn="1"/>
            </p:nvSpPr>
            <p:spPr bwMode="gray">
              <a:xfrm>
                <a:off x="3451" y="879"/>
                <a:ext cx="182" cy="180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1" name="Group 130"/>
            <p:cNvGrpSpPr>
              <a:grpSpLocks/>
            </p:cNvGrpSpPr>
            <p:nvPr userDrawn="1"/>
          </p:nvGrpSpPr>
          <p:grpSpPr bwMode="auto">
            <a:xfrm rot="8885358">
              <a:off x="5041" y="204"/>
              <a:ext cx="97" cy="75"/>
              <a:chOff x="3452" y="878"/>
              <a:chExt cx="402" cy="342"/>
            </a:xfrm>
          </p:grpSpPr>
          <p:sp>
            <p:nvSpPr>
              <p:cNvPr id="1155" name="Oval 131"/>
              <p:cNvSpPr>
                <a:spLocks noChangeArrowheads="1"/>
              </p:cNvSpPr>
              <p:nvPr userDrawn="1"/>
            </p:nvSpPr>
            <p:spPr bwMode="gray">
              <a:xfrm>
                <a:off x="3640" y="1022"/>
                <a:ext cx="112" cy="128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6" name="Oval 132"/>
              <p:cNvSpPr>
                <a:spLocks noChangeArrowheads="1"/>
              </p:cNvSpPr>
              <p:nvPr userDrawn="1"/>
            </p:nvSpPr>
            <p:spPr bwMode="gray">
              <a:xfrm>
                <a:off x="3744" y="1131"/>
                <a:ext cx="91" cy="8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57" name="Oval 133"/>
              <p:cNvSpPr>
                <a:spLocks noChangeArrowheads="1"/>
              </p:cNvSpPr>
              <p:nvPr userDrawn="1"/>
            </p:nvSpPr>
            <p:spPr bwMode="gray">
              <a:xfrm>
                <a:off x="3451" y="874"/>
                <a:ext cx="182" cy="18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  <p:grpSp>
          <p:nvGrpSpPr>
            <p:cNvPr id="1062" name="Group 134"/>
            <p:cNvGrpSpPr>
              <a:grpSpLocks/>
            </p:cNvGrpSpPr>
            <p:nvPr userDrawn="1"/>
          </p:nvGrpSpPr>
          <p:grpSpPr bwMode="auto">
            <a:xfrm rot="6558351">
              <a:off x="5085" y="304"/>
              <a:ext cx="88" cy="82"/>
              <a:chOff x="3452" y="878"/>
              <a:chExt cx="402" cy="342"/>
            </a:xfrm>
          </p:grpSpPr>
          <p:sp>
            <p:nvSpPr>
              <p:cNvPr id="1159" name="Oval 135"/>
              <p:cNvSpPr>
                <a:spLocks noChangeArrowheads="1"/>
              </p:cNvSpPr>
              <p:nvPr userDrawn="1"/>
            </p:nvSpPr>
            <p:spPr bwMode="gray">
              <a:xfrm>
                <a:off x="3639" y="1066"/>
                <a:ext cx="110" cy="129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0" name="Oval 136"/>
              <p:cNvSpPr>
                <a:spLocks noChangeArrowheads="1"/>
              </p:cNvSpPr>
              <p:nvPr userDrawn="1"/>
            </p:nvSpPr>
            <p:spPr bwMode="gray">
              <a:xfrm>
                <a:off x="3763" y="1130"/>
                <a:ext cx="91" cy="9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161" name="Oval 137"/>
              <p:cNvSpPr>
                <a:spLocks noChangeArrowheads="1"/>
              </p:cNvSpPr>
              <p:nvPr userDrawn="1"/>
            </p:nvSpPr>
            <p:spPr bwMode="gray">
              <a:xfrm>
                <a:off x="3444" y="901"/>
                <a:ext cx="187" cy="184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</a:schemeClr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 w="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162" name="Rectangle 13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3246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75" name="Line 151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6" name="Line 152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7" name="Line 153"/>
          <p:cNvSpPr>
            <a:spLocks noChangeShapeType="1"/>
          </p:cNvSpPr>
          <p:nvPr/>
        </p:nvSpPr>
        <p:spPr bwMode="auto">
          <a:xfrm>
            <a:off x="0" y="66484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8" name="Line 154"/>
          <p:cNvSpPr>
            <a:spLocks noChangeShapeType="1"/>
          </p:cNvSpPr>
          <p:nvPr/>
        </p:nvSpPr>
        <p:spPr bwMode="auto">
          <a:xfrm>
            <a:off x="4572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79" name="Line 15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1" name="Line 157"/>
          <p:cNvSpPr>
            <a:spLocks noChangeShapeType="1"/>
          </p:cNvSpPr>
          <p:nvPr/>
        </p:nvSpPr>
        <p:spPr bwMode="auto">
          <a:xfrm flipH="1">
            <a:off x="0" y="5105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2" name="Line 158"/>
          <p:cNvSpPr>
            <a:spLocks noChangeShapeType="1"/>
          </p:cNvSpPr>
          <p:nvPr/>
        </p:nvSpPr>
        <p:spPr bwMode="auto">
          <a:xfrm>
            <a:off x="1752600" y="6648450"/>
            <a:ext cx="0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83" name="Line 159"/>
          <p:cNvSpPr>
            <a:spLocks noChangeShapeType="1"/>
          </p:cNvSpPr>
          <p:nvPr/>
        </p:nvSpPr>
        <p:spPr bwMode="auto">
          <a:xfrm>
            <a:off x="8763000" y="601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1.w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29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3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3.bin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71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53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6200" y="5791200"/>
            <a:ext cx="1600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7315200" cy="2133600"/>
          </a:xfrm>
        </p:spPr>
        <p:txBody>
          <a:bodyPr/>
          <a:lstStyle/>
          <a:p>
            <a:pPr eaLnBrk="1" hangingPunct="1"/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Support Vector </a:t>
            </a:r>
            <a:r>
              <a:rPr lang="en-US" altLang="zh-CN" sz="4000" i="0" dirty="0" smtClean="0">
                <a:ea typeface="宋体" pitchFamily="2" charset="-122"/>
                <a:cs typeface="Times New Roman" pitchFamily="18" charset="0"/>
              </a:rPr>
              <a:t>Machines </a:t>
            </a:r>
            <a:endParaRPr lang="en-US" altLang="zh-CN" sz="4000" i="0" dirty="0" smtClean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Objective 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23225" cy="5172075"/>
          </a:xfrm>
        </p:spPr>
        <p:txBody>
          <a:bodyPr>
            <a:noAutofit/>
          </a:bodyPr>
          <a:lstStyle/>
          <a:p>
            <a:r>
              <a:rPr lang="en-AU" altLang="zh-CN" sz="2000" dirty="0" smtClean="0"/>
              <a:t>Correctly classify all data points:</a:t>
            </a:r>
          </a:p>
          <a:p>
            <a:pPr>
              <a:buNone/>
            </a:pPr>
            <a:r>
              <a:rPr lang="en-AU" altLang="zh-CN" sz="2000" dirty="0" smtClean="0"/>
              <a:t>                        </a:t>
            </a:r>
          </a:p>
          <a:p>
            <a:endParaRPr lang="en-AU" altLang="zh-CN" sz="2000" dirty="0" smtClean="0"/>
          </a:p>
          <a:p>
            <a:endParaRPr lang="en-AU" altLang="zh-CN" sz="2000" dirty="0" smtClean="0"/>
          </a:p>
          <a:p>
            <a:endParaRPr lang="en-AU" altLang="zh-CN" sz="2000" dirty="0" smtClean="0"/>
          </a:p>
          <a:p>
            <a:pPr>
              <a:spcBef>
                <a:spcPts val="2400"/>
              </a:spcBef>
            </a:pPr>
            <a:r>
              <a:rPr lang="en-AU" altLang="zh-CN" sz="2000" dirty="0" smtClean="0"/>
              <a:t>Maximize the margin:</a:t>
            </a:r>
          </a:p>
          <a:p>
            <a:endParaRPr lang="en-AU" altLang="zh-CN" sz="2000" dirty="0" smtClean="0"/>
          </a:p>
          <a:p>
            <a:endParaRPr lang="en-AU" altLang="zh-CN" sz="2000" dirty="0" smtClean="0"/>
          </a:p>
          <a:p>
            <a:pPr>
              <a:spcBef>
                <a:spcPts val="2400"/>
              </a:spcBef>
            </a:pPr>
            <a:r>
              <a:rPr lang="en-AU" altLang="zh-CN" sz="2000" dirty="0" smtClean="0"/>
              <a:t>Quadratic Optimization Problem</a:t>
            </a:r>
          </a:p>
          <a:p>
            <a:pPr lvl="1"/>
            <a:endParaRPr lang="en-AU" altLang="zh-CN" sz="2000" dirty="0" smtClean="0"/>
          </a:p>
          <a:p>
            <a:pPr lvl="1"/>
            <a:r>
              <a:rPr lang="en-AU" altLang="zh-CN" sz="2000" dirty="0" smtClean="0"/>
              <a:t>Minimize</a:t>
            </a:r>
          </a:p>
          <a:p>
            <a:pPr lvl="1"/>
            <a:endParaRPr lang="en-AU" altLang="zh-CN" sz="2000" dirty="0" smtClean="0"/>
          </a:p>
          <a:p>
            <a:pPr lvl="1"/>
            <a:r>
              <a:rPr lang="en-AU" altLang="zh-CN" sz="2000" dirty="0" smtClean="0"/>
              <a:t>Subject to 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graphicFrame>
        <p:nvGraphicFramePr>
          <p:cNvPr id="1699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106968"/>
              </p:ext>
            </p:extLst>
          </p:nvPr>
        </p:nvGraphicFramePr>
        <p:xfrm>
          <a:off x="2114550" y="1438276"/>
          <a:ext cx="39957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0" name="Equation" r:id="rId4" imgW="1587500" imgH="228600" progId="Equation.3">
                  <p:embed/>
                </p:oleObj>
              </mc:Choice>
              <mc:Fallback>
                <p:oleObj name="Equation" r:id="rId4" imgW="1587500" imgH="228600" progId="Equation.3">
                  <p:embed/>
                  <p:pic>
                    <p:nvPicPr>
                      <p:cNvPr id="0" name="Picture 6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1438276"/>
                        <a:ext cx="399573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45775"/>
              </p:ext>
            </p:extLst>
          </p:nvPr>
        </p:nvGraphicFramePr>
        <p:xfrm>
          <a:off x="2124075" y="1971676"/>
          <a:ext cx="40608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1" name="Equation" r:id="rId6" imgW="1612900" imgH="228600" progId="Equation.3">
                  <p:embed/>
                </p:oleObj>
              </mc:Choice>
              <mc:Fallback>
                <p:oleObj name="Equation" r:id="rId6" imgW="1612900" imgH="228600" progId="Equation.3">
                  <p:embed/>
                  <p:pic>
                    <p:nvPicPr>
                      <p:cNvPr id="0" name="Picture 6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971676"/>
                        <a:ext cx="40608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039058"/>
              </p:ext>
            </p:extLst>
          </p:nvPr>
        </p:nvGraphicFramePr>
        <p:xfrm>
          <a:off x="2657475" y="2513014"/>
          <a:ext cx="27146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2" name="Equation" r:id="rId8" imgW="1193800" imgH="228600" progId="Equation.3">
                  <p:embed/>
                </p:oleObj>
              </mc:Choice>
              <mc:Fallback>
                <p:oleObj name="Equation" r:id="rId8" imgW="1193800" imgH="228600" progId="Equation.3">
                  <p:embed/>
                  <p:pic>
                    <p:nvPicPr>
                      <p:cNvPr id="0" name="Picture 6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2513014"/>
                        <a:ext cx="2714625" cy="51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弧形箭头 8"/>
          <p:cNvSpPr/>
          <p:nvPr/>
        </p:nvSpPr>
        <p:spPr>
          <a:xfrm>
            <a:off x="6324600" y="1895476"/>
            <a:ext cx="533400" cy="990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699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926359"/>
              </p:ext>
            </p:extLst>
          </p:nvPr>
        </p:nvGraphicFramePr>
        <p:xfrm>
          <a:off x="2476500" y="3514726"/>
          <a:ext cx="34290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3" name="公式" r:id="rId10" imgW="1714500" imgH="444500" progId="Equation.3">
                  <p:embed/>
                </p:oleObj>
              </mc:Choice>
              <mc:Fallback>
                <p:oleObj name="公式" r:id="rId10" imgW="1714500" imgH="444500" progId="Equation.3">
                  <p:embed/>
                  <p:pic>
                    <p:nvPicPr>
                      <p:cNvPr id="0" name="Picture 6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3514726"/>
                        <a:ext cx="342900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39631"/>
              </p:ext>
            </p:extLst>
          </p:nvPr>
        </p:nvGraphicFramePr>
        <p:xfrm>
          <a:off x="3124200" y="5019676"/>
          <a:ext cx="1676400" cy="742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4" name="Equation" r:id="rId12" imgW="888614" imgH="393529" progId="Equation.3">
                  <p:embed/>
                </p:oleObj>
              </mc:Choice>
              <mc:Fallback>
                <p:oleObj name="Equation" r:id="rId12" imgW="888614" imgH="393529" progId="Equation.3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019676"/>
                        <a:ext cx="1676400" cy="7428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12574"/>
              </p:ext>
            </p:extLst>
          </p:nvPr>
        </p:nvGraphicFramePr>
        <p:xfrm>
          <a:off x="3048000" y="5867400"/>
          <a:ext cx="21494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5" name="Equation" r:id="rId14" imgW="977900" imgH="228600" progId="Equation.3">
                  <p:embed/>
                </p:oleObj>
              </mc:Choice>
              <mc:Fallback>
                <p:oleObj name="Equation" r:id="rId14" imgW="977900" imgH="228600" progId="Equation.3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867400"/>
                        <a:ext cx="21494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980197"/>
              </p:ext>
            </p:extLst>
          </p:nvPr>
        </p:nvGraphicFramePr>
        <p:xfrm>
          <a:off x="990600" y="3850828"/>
          <a:ext cx="5893421" cy="2709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12" name="Equation" r:id="rId4" imgW="2679700" imgH="1231900" progId="">
                  <p:embed/>
                </p:oleObj>
              </mc:Choice>
              <mc:Fallback>
                <p:oleObj name="Equation" r:id="rId4" imgW="2679700" imgH="12319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850828"/>
                        <a:ext cx="5893421" cy="27092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Lagrange Multipliers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6030"/>
            <a:ext cx="2154085" cy="293370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617504"/>
              </p:ext>
            </p:extLst>
          </p:nvPr>
        </p:nvGraphicFramePr>
        <p:xfrm>
          <a:off x="1026696" y="914400"/>
          <a:ext cx="5392737" cy="94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13" name="Equation" r:id="rId6" imgW="2451100" imgH="431800" progId="">
                  <p:embed/>
                </p:oleObj>
              </mc:Choice>
              <mc:Fallback>
                <p:oleObj name="Equation" r:id="rId6" imgW="2451100" imgH="4318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696" y="914400"/>
                        <a:ext cx="5392737" cy="9499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114257"/>
              </p:ext>
            </p:extLst>
          </p:nvPr>
        </p:nvGraphicFramePr>
        <p:xfrm>
          <a:off x="990599" y="2040677"/>
          <a:ext cx="3119787" cy="1804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14" name="Equation" r:id="rId8" imgW="1536700" imgH="889000" progId="">
                  <p:embed/>
                </p:oleObj>
              </mc:Choice>
              <mc:Fallback>
                <p:oleObj name="Equation" r:id="rId8" imgW="1536700" imgH="8890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040677"/>
                        <a:ext cx="3119787" cy="18048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弧形箭头 8"/>
          <p:cNvSpPr/>
          <p:nvPr/>
        </p:nvSpPr>
        <p:spPr>
          <a:xfrm rot="10800000">
            <a:off x="533399" y="1635713"/>
            <a:ext cx="457200" cy="1524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弧形箭头 11"/>
          <p:cNvSpPr/>
          <p:nvPr/>
        </p:nvSpPr>
        <p:spPr>
          <a:xfrm>
            <a:off x="6419433" y="1864313"/>
            <a:ext cx="685800" cy="2514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6600" y="2931113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7030A0"/>
                </a:solidFill>
              </a:rPr>
              <a:t>Dual Problem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42658" y="5873605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FF0000"/>
                </a:solidFill>
              </a:rPr>
              <a:t>Quadratic problem again!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Solutions of w &amp; 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790952"/>
              </p:ext>
            </p:extLst>
          </p:nvPr>
        </p:nvGraphicFramePr>
        <p:xfrm>
          <a:off x="5847223" y="2297668"/>
          <a:ext cx="2687177" cy="83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93" name="Equation" r:id="rId4" imgW="1384300" imgH="431800" progId="">
                  <p:embed/>
                </p:oleObj>
              </mc:Choice>
              <mc:Fallback>
                <p:oleObj name="Equation" r:id="rId4" imgW="1384300" imgH="4318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223" y="2297668"/>
                        <a:ext cx="2687177" cy="8382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90388" y="37454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inner product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742382" y="3135870"/>
            <a:ext cx="1" cy="5333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4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118200"/>
              </p:ext>
            </p:extLst>
          </p:nvPr>
        </p:nvGraphicFramePr>
        <p:xfrm>
          <a:off x="990600" y="1066800"/>
          <a:ext cx="510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94" name="Equation" r:id="rId6" imgW="2590800" imgH="203200" progId="">
                  <p:embed/>
                </p:oleObj>
              </mc:Choice>
              <mc:Fallback>
                <p:oleObj name="Equation" r:id="rId6" imgW="2590800" imgH="203200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066800"/>
                        <a:ext cx="5105400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0056"/>
              </p:ext>
            </p:extLst>
          </p:nvPr>
        </p:nvGraphicFramePr>
        <p:xfrm>
          <a:off x="1143000" y="1548369"/>
          <a:ext cx="4144682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95" name="Equation" r:id="rId8" imgW="1930400" imgH="1727200" progId="">
                  <p:embed/>
                </p:oleObj>
              </mc:Choice>
              <mc:Fallback>
                <p:oleObj name="Equation" r:id="rId8" imgW="1930400" imgH="17272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548369"/>
                        <a:ext cx="4144682" cy="3708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2030" name="Picture 54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6400"/>
            <a:ext cx="8206154" cy="63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An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814573" y="3076892"/>
            <a:ext cx="2286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214524" y="2049383"/>
            <a:ext cx="2056606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37579" y="30022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133600" y="170688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61579" y="1402080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0000"/>
                </a:solidFill>
              </a:rPr>
              <a:t>(1, 1, +1)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3230880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1600" dirty="0" smtClean="0">
                <a:solidFill>
                  <a:srgbClr val="000000"/>
                </a:solidFill>
              </a:rPr>
              <a:t>(0, 0, -1)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77569"/>
              </p:ext>
            </p:extLst>
          </p:nvPr>
        </p:nvGraphicFramePr>
        <p:xfrm>
          <a:off x="1904021" y="1335577"/>
          <a:ext cx="305779" cy="371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08" name="Equation" r:id="rId4" imgW="177569" imgH="215619" progId="">
                  <p:embed/>
                </p:oleObj>
              </mc:Choice>
              <mc:Fallback>
                <p:oleObj name="Equation" r:id="rId4" imgW="177569" imgH="215619" progId="">
                  <p:embed/>
                  <p:pic>
                    <p:nvPicPr>
                      <p:cNvPr id="0" name="Picture 1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4021" y="1335577"/>
                        <a:ext cx="305779" cy="3713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851187"/>
              </p:ext>
            </p:extLst>
          </p:nvPr>
        </p:nvGraphicFramePr>
        <p:xfrm>
          <a:off x="914400" y="2621280"/>
          <a:ext cx="324971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09" name="Equation" r:id="rId6" imgW="190335" imgH="215713" progId="">
                  <p:embed/>
                </p:oleObj>
              </mc:Choice>
              <mc:Fallback>
                <p:oleObj name="Equation" r:id="rId6" imgW="190335" imgH="215713" progId="">
                  <p:embed/>
                  <p:pic>
                    <p:nvPicPr>
                      <p:cNvPr id="0" name="Picture 10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21280"/>
                        <a:ext cx="324971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423696"/>
              </p:ext>
            </p:extLst>
          </p:nvPr>
        </p:nvGraphicFramePr>
        <p:xfrm>
          <a:off x="3886199" y="1096414"/>
          <a:ext cx="4343401" cy="83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0" name="Equation" r:id="rId8" imgW="2235200" imgH="431800" progId="">
                  <p:embed/>
                </p:oleObj>
              </mc:Choice>
              <mc:Fallback>
                <p:oleObj name="Equation" r:id="rId8" imgW="2235200" imgH="431800" progId="">
                  <p:embed/>
                  <p:pic>
                    <p:nvPicPr>
                      <p:cNvPr id="0" name="Picture 10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199" y="1096414"/>
                        <a:ext cx="4343401" cy="8390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84816"/>
              </p:ext>
            </p:extLst>
          </p:nvPr>
        </p:nvGraphicFramePr>
        <p:xfrm>
          <a:off x="3049270" y="2087880"/>
          <a:ext cx="571373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1" name="Equation" r:id="rId10" imgW="3289300" imgH="482600" progId="">
                  <p:embed/>
                </p:oleObj>
              </mc:Choice>
              <mc:Fallback>
                <p:oleObj name="Equation" r:id="rId10" imgW="3289300" imgH="482600" progId="">
                  <p:embed/>
                  <p:pic>
                    <p:nvPicPr>
                      <p:cNvPr id="0" name="Picture 10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270" y="2087880"/>
                        <a:ext cx="5713730" cy="838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734815"/>
              </p:ext>
            </p:extLst>
          </p:nvPr>
        </p:nvGraphicFramePr>
        <p:xfrm>
          <a:off x="3810000" y="3230880"/>
          <a:ext cx="4644189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2" name="Equation" r:id="rId12" imgW="2451100" imgH="482600" progId="">
                  <p:embed/>
                </p:oleObj>
              </mc:Choice>
              <mc:Fallback>
                <p:oleObj name="Equation" r:id="rId12" imgW="2451100" imgH="482600" progId="">
                  <p:embed/>
                  <p:pic>
                    <p:nvPicPr>
                      <p:cNvPr id="0" name="Picture 10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230880"/>
                        <a:ext cx="4644189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133869"/>
              </p:ext>
            </p:extLst>
          </p:nvPr>
        </p:nvGraphicFramePr>
        <p:xfrm>
          <a:off x="6553200" y="4513580"/>
          <a:ext cx="187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3" name="Equation" r:id="rId14" imgW="863225" imgH="215806" progId="">
                  <p:embed/>
                </p:oleObj>
              </mc:Choice>
              <mc:Fallback>
                <p:oleObj name="Equation" r:id="rId14" imgW="863225" imgH="215806" progId="">
                  <p:embed/>
                  <p:pic>
                    <p:nvPicPr>
                      <p:cNvPr id="0" name="Picture 10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513580"/>
                        <a:ext cx="18796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995400"/>
              </p:ext>
            </p:extLst>
          </p:nvPr>
        </p:nvGraphicFramePr>
        <p:xfrm>
          <a:off x="685800" y="4373880"/>
          <a:ext cx="535975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4" name="Equation" r:id="rId16" imgW="2882900" imgH="901700" progId="">
                  <p:embed/>
                </p:oleObj>
              </mc:Choice>
              <mc:Fallback>
                <p:oleObj name="Equation" r:id="rId16" imgW="2882900" imgH="901700" progId="">
                  <p:embed/>
                  <p:pic>
                    <p:nvPicPr>
                      <p:cNvPr id="0" name="Picture 10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73880"/>
                        <a:ext cx="5359758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/>
          <p:cNvCxnSpPr/>
          <p:nvPr/>
        </p:nvCxnSpPr>
        <p:spPr>
          <a:xfrm rot="10800000">
            <a:off x="838199" y="1783080"/>
            <a:ext cx="1295401" cy="1588"/>
          </a:xfrm>
          <a:prstGeom prst="line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1" idx="4"/>
          </p:cNvCxnSpPr>
          <p:nvPr/>
        </p:nvCxnSpPr>
        <p:spPr>
          <a:xfrm rot="16200000" flipH="1">
            <a:off x="1600200" y="2468880"/>
            <a:ext cx="1219202" cy="2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85800" y="1630680"/>
            <a:ext cx="1828800" cy="1752600"/>
          </a:xfrm>
          <a:prstGeom prst="line">
            <a:avLst/>
          </a:prstGeom>
          <a:ln w="38100">
            <a:solidFill>
              <a:srgbClr val="7030A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968836"/>
              </p:ext>
            </p:extLst>
          </p:nvPr>
        </p:nvGraphicFramePr>
        <p:xfrm>
          <a:off x="2133599" y="3459480"/>
          <a:ext cx="1201271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5" name="Equation" r:id="rId18" imgW="850531" imgH="215806" progId="">
                  <p:embed/>
                </p:oleObj>
              </mc:Choice>
              <mc:Fallback>
                <p:oleObj name="Equation" r:id="rId18" imgW="850531" imgH="215806" progId="">
                  <p:embed/>
                  <p:pic>
                    <p:nvPicPr>
                      <p:cNvPr id="0" name="Picture 1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599" y="3459480"/>
                        <a:ext cx="1201271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607078"/>
              </p:ext>
            </p:extLst>
          </p:nvPr>
        </p:nvGraphicFramePr>
        <p:xfrm>
          <a:off x="6096000" y="5364480"/>
          <a:ext cx="2525485" cy="88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6" name="Equation" r:id="rId20" imgW="1269449" imgH="444307" progId="">
                  <p:embed/>
                </p:oleObj>
              </mc:Choice>
              <mc:Fallback>
                <p:oleObj name="Equation" r:id="rId20" imgW="1269449" imgH="444307" progId="">
                  <p:embed/>
                  <p:pic>
                    <p:nvPicPr>
                      <p:cNvPr id="0" name="Picture 10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364480"/>
                        <a:ext cx="2525485" cy="8839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2971800" y="300228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 i="1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457200" y="86868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altLang="zh-CN" i="1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7000" y="4526280"/>
            <a:ext cx="1981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Soft Margin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441325" y="1295400"/>
            <a:ext cx="4235450" cy="2481263"/>
            <a:chOff x="1" y="516"/>
            <a:chExt cx="2668" cy="1563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rot="-23199335">
              <a:off x="543" y="1055"/>
              <a:ext cx="1872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-23199335">
              <a:off x="635" y="123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-23199335">
              <a:off x="726" y="1420"/>
              <a:ext cx="187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 rot="19822108">
              <a:off x="1" y="1521"/>
              <a:ext cx="737" cy="2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dirty="0" err="1">
                  <a:solidFill>
                    <a:schemeClr val="hlink"/>
                  </a:solidFill>
                  <a:latin typeface="Tahoma" pitchFamily="34" charset="0"/>
                </a:rPr>
                <a:t>wx+b</a:t>
              </a:r>
              <a:r>
                <a:rPr lang="en-US" altLang="zh-CN" dirty="0">
                  <a:solidFill>
                    <a:schemeClr val="hlink"/>
                  </a:solidFill>
                  <a:latin typeface="Tahoma" pitchFamily="34" charset="0"/>
                </a:rPr>
                <a:t>=1</a:t>
              </a:r>
              <a:endParaRPr lang="en-US" altLang="zh-CN" sz="1400" dirty="0">
                <a:solidFill>
                  <a:schemeClr val="hlink"/>
                </a:solidFill>
                <a:latin typeface="Tahoma" pitchFamily="34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 rot="19822108">
              <a:off x="86" y="1694"/>
              <a:ext cx="751" cy="2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dirty="0" err="1">
                  <a:latin typeface="Tahoma" pitchFamily="34" charset="0"/>
                </a:rPr>
                <a:t>wx+b</a:t>
              </a:r>
              <a:r>
                <a:rPr lang="en-US" altLang="zh-CN" dirty="0">
                  <a:latin typeface="Tahoma" pitchFamily="34" charset="0"/>
                </a:rPr>
                <a:t>=0</a:t>
              </a:r>
              <a:endParaRPr lang="en-US" altLang="zh-CN" sz="1400" dirty="0">
                <a:latin typeface="Tahoma" pitchFamily="34" charset="0"/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 rot="19822108">
              <a:off x="188" y="1846"/>
              <a:ext cx="742" cy="23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dirty="0" err="1">
                  <a:solidFill>
                    <a:schemeClr val="folHlink"/>
                  </a:solidFill>
                  <a:latin typeface="Tahoma" pitchFamily="34" charset="0"/>
                </a:rPr>
                <a:t>wx+b</a:t>
              </a:r>
              <a:r>
                <a:rPr lang="en-US" altLang="zh-CN" sz="1400" dirty="0">
                  <a:solidFill>
                    <a:schemeClr val="folHlink"/>
                  </a:solidFill>
                  <a:latin typeface="Tahoma" pitchFamily="34" charset="0"/>
                </a:rPr>
                <a:t>=-1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491" y="146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992" y="7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45" y="632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912" y="1296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601" y="824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64" y="1319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974" y="765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756" y="133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200" y="1490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942" y="192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529" y="1901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621" y="131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720" y="67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834" y="20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H="1" flipV="1">
              <a:off x="1387" y="1094"/>
              <a:ext cx="467" cy="944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780" y="1528"/>
              <a:ext cx="310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 dirty="0" smtClean="0">
                  <a:solidFill>
                    <a:schemeClr val="hlink"/>
                  </a:solidFill>
                  <a:latin typeface="Symbol" pitchFamily="18" charset="2"/>
                </a:rPr>
                <a:t>e</a:t>
              </a:r>
              <a:r>
                <a:rPr lang="en-US" altLang="zh-CN" sz="2400" i="1" baseline="-25000" dirty="0" smtClean="0">
                  <a:solidFill>
                    <a:schemeClr val="hlink"/>
                  </a:solidFill>
                  <a:latin typeface="Tahoma" pitchFamily="34" charset="0"/>
                </a:rPr>
                <a:t>3</a:t>
              </a:r>
              <a:r>
                <a:rPr lang="en-US" altLang="zh-CN" sz="2400" i="1" dirty="0" smtClean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endParaRPr lang="en-US" altLang="zh-CN" sz="2400" i="1" dirty="0">
                <a:solidFill>
                  <a:schemeClr val="hlink"/>
                </a:solidFill>
                <a:latin typeface="Tahoma" pitchFamily="34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 flipV="1">
              <a:off x="1463" y="1041"/>
              <a:ext cx="473" cy="94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H="1" flipV="1">
              <a:off x="1565" y="605"/>
              <a:ext cx="333" cy="69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1687" y="516"/>
              <a:ext cx="436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 dirty="0" smtClean="0">
                  <a:solidFill>
                    <a:schemeClr val="folHlink"/>
                  </a:solidFill>
                  <a:latin typeface="Symbol" pitchFamily="18" charset="2"/>
                </a:rPr>
                <a:t>e</a:t>
              </a:r>
              <a:r>
                <a:rPr lang="en-US" altLang="zh-CN" sz="2400" i="1" baseline="-25000" dirty="0" smtClean="0">
                  <a:solidFill>
                    <a:schemeClr val="folHlink"/>
                  </a:solidFill>
                  <a:latin typeface="Tahoma" pitchFamily="34" charset="0"/>
                </a:rPr>
                <a:t>1</a:t>
              </a:r>
              <a:r>
                <a:rPr lang="en-US" altLang="zh-CN" sz="2400" i="1" dirty="0" smtClean="0">
                  <a:solidFill>
                    <a:schemeClr val="folHlink"/>
                  </a:solidFill>
                  <a:latin typeface="Tahoma" pitchFamily="34" charset="0"/>
                </a:rPr>
                <a:t> </a:t>
              </a:r>
              <a:endParaRPr lang="en-US" altLang="zh-CN" sz="2400" i="1" dirty="0">
                <a:solidFill>
                  <a:schemeClr val="folHlink"/>
                </a:solidFill>
                <a:latin typeface="Tahoma" pitchFamily="34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1640" y="561"/>
              <a:ext cx="341" cy="7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H="1" flipV="1">
              <a:off x="760" y="716"/>
              <a:ext cx="444" cy="923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960" y="782"/>
              <a:ext cx="310" cy="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>
                  <a:solidFill>
                    <a:schemeClr val="folHlink"/>
                  </a:solidFill>
                  <a:latin typeface="Symbol" pitchFamily="18" charset="2"/>
                </a:rPr>
                <a:t>e</a:t>
              </a:r>
              <a:r>
                <a:rPr lang="en-US" altLang="zh-CN" sz="2400" i="1" baseline="-25000">
                  <a:solidFill>
                    <a:schemeClr val="folHlink"/>
                  </a:solidFill>
                  <a:latin typeface="Tahoma" pitchFamily="34" charset="0"/>
                </a:rPr>
                <a:t>2</a:t>
              </a:r>
              <a:r>
                <a:rPr lang="en-US" altLang="zh-CN" sz="2400" i="1">
                  <a:solidFill>
                    <a:schemeClr val="folHlink"/>
                  </a:solidFill>
                  <a:latin typeface="Tahoma" pitchFamily="34" charset="0"/>
                </a:rPr>
                <a:t> </a:t>
              </a: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H="1" flipV="1">
              <a:off x="842" y="664"/>
              <a:ext cx="437" cy="94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90466" name="Object 2"/>
          <p:cNvGraphicFramePr>
            <a:graphicFrameLocks noChangeAspect="1"/>
          </p:cNvGraphicFramePr>
          <p:nvPr/>
        </p:nvGraphicFramePr>
        <p:xfrm>
          <a:off x="5029200" y="1676400"/>
          <a:ext cx="30908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71" name="公式" r:id="rId4" imgW="1358900" imgH="228600" progId="Equation.3">
                  <p:embed/>
                </p:oleObj>
              </mc:Choice>
              <mc:Fallback>
                <p:oleObj name="公式" r:id="rId4" imgW="1358900" imgH="228600" progId="Equation.3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676400"/>
                        <a:ext cx="3090862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410395"/>
              </p:ext>
            </p:extLst>
          </p:nvPr>
        </p:nvGraphicFramePr>
        <p:xfrm>
          <a:off x="5029200" y="2438400"/>
          <a:ext cx="270510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72" name="Equation" r:id="rId6" imgW="1435100" imgH="660400" progId="Equation.3">
                  <p:embed/>
                </p:oleObj>
              </mc:Choice>
              <mc:Fallback>
                <p:oleObj name="Equation" r:id="rId6" imgW="1435100" imgH="660400" progId="Equation.3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38400"/>
                        <a:ext cx="2705100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149946"/>
              </p:ext>
            </p:extLst>
          </p:nvPr>
        </p:nvGraphicFramePr>
        <p:xfrm>
          <a:off x="903824" y="4572000"/>
          <a:ext cx="7478176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73" name="Equation" r:id="rId8" imgW="3530600" imgH="431800" progId="Equation.3">
                  <p:embed/>
                </p:oleObj>
              </mc:Choice>
              <mc:Fallback>
                <p:oleObj name="Equation" r:id="rId8" imgW="3530600" imgH="431800" progId="Equation.3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824" y="4572000"/>
                        <a:ext cx="7478176" cy="838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2895600" y="1371600"/>
            <a:ext cx="76200" cy="76200"/>
          </a:xfrm>
          <a:prstGeom prst="ellips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Soft Margin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688427"/>
              </p:ext>
            </p:extLst>
          </p:nvPr>
        </p:nvGraphicFramePr>
        <p:xfrm>
          <a:off x="1600200" y="5181600"/>
          <a:ext cx="621145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48" name="Equation" r:id="rId4" imgW="3416300" imgH="419100" progId="">
                  <p:embed/>
                </p:oleObj>
              </mc:Choice>
              <mc:Fallback>
                <p:oleObj name="Equation" r:id="rId4" imgW="3416300" imgH="419100" progId="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181600"/>
                        <a:ext cx="6211454" cy="762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215135"/>
              </p:ext>
            </p:extLst>
          </p:nvPr>
        </p:nvGraphicFramePr>
        <p:xfrm>
          <a:off x="685800" y="4191000"/>
          <a:ext cx="8012215" cy="88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49" name="公式" r:id="rId6" imgW="4165600" imgH="444500" progId="Equation.3">
                  <p:embed/>
                </p:oleObj>
              </mc:Choice>
              <mc:Fallback>
                <p:oleObj name="公式" r:id="rId6" imgW="4165600" imgH="444500" progId="Equation.3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191000"/>
                        <a:ext cx="8012215" cy="8808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大括号 2"/>
          <p:cNvSpPr/>
          <p:nvPr/>
        </p:nvSpPr>
        <p:spPr>
          <a:xfrm>
            <a:off x="4495800" y="1905000"/>
            <a:ext cx="228600" cy="685800"/>
          </a:xfrm>
          <a:prstGeom prst="rightBrac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4892283" y="20574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</a:rPr>
              <a:t>Same as before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7" name="左弧形箭头 6"/>
          <p:cNvSpPr/>
          <p:nvPr/>
        </p:nvSpPr>
        <p:spPr>
          <a:xfrm>
            <a:off x="685800" y="2286000"/>
            <a:ext cx="533400" cy="1905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0" y="3124200"/>
                <a:ext cx="3892354" cy="86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=0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124200"/>
                <a:ext cx="3892354" cy="86645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863" name="Picture 27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76" y="1295400"/>
            <a:ext cx="2880558" cy="170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" y="1143000"/>
            <a:ext cx="8238637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59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174750"/>
            <a:ext cx="7632700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Non-linear SVMs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2667000" y="1600200"/>
            <a:ext cx="4324350" cy="642938"/>
            <a:chOff x="1056" y="1284"/>
            <a:chExt cx="2724" cy="405"/>
          </a:xfrm>
        </p:grpSpPr>
        <p:sp>
          <p:nvSpPr>
            <p:cNvPr id="6" name="Line 38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utoShape 39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40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41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" name="AutoShape 42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43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utoShape 44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AutoShape 45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AutoShape 46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AutoShape 47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48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Oval 49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50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51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52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53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altLang="zh-CN" i="1" baseline="30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2667000" y="3048000"/>
            <a:ext cx="4286250" cy="423863"/>
            <a:chOff x="1056" y="2322"/>
            <a:chExt cx="2700" cy="267"/>
          </a:xfrm>
        </p:grpSpPr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28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AutoShape 29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AutoShape 32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AutoShape 33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AutoShape 34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AutoShape 35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altLang="zh-CN" i="1" baseline="30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7" name="Group 60"/>
          <p:cNvGrpSpPr>
            <a:grpSpLocks/>
          </p:cNvGrpSpPr>
          <p:nvPr/>
        </p:nvGrpSpPr>
        <p:grpSpPr bwMode="auto">
          <a:xfrm>
            <a:off x="2667000" y="3810000"/>
            <a:ext cx="4352925" cy="1827213"/>
            <a:chOff x="1122" y="2874"/>
            <a:chExt cx="2742" cy="1151"/>
          </a:xfrm>
        </p:grpSpPr>
        <p:sp>
          <p:nvSpPr>
            <p:cNvPr id="38" name="Line 6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7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8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AutoShape 11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AutoShape 12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AutoShape 13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AutoShape 14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AutoShape 15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AutoShape 16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AutoShape 17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AutoShape 18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i="1" baseline="30000" dirty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Oval 57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Oval 58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Oval 59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" name="Text Box 21"/>
          <p:cNvSpPr txBox="1">
            <a:spLocks noChangeArrowheads="1"/>
          </p:cNvSpPr>
          <p:nvPr/>
        </p:nvSpPr>
        <p:spPr bwMode="auto">
          <a:xfrm>
            <a:off x="6477000" y="54864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altLang="zh-CN" i="1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2253619" y="2178050"/>
            <a:ext cx="0" cy="304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632781" y="3789363"/>
            <a:ext cx="33194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283781" y="3009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709106" y="336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1861506" y="391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2394906" y="4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1975806" y="3055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1480506" y="3684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1899606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2394906" y="345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3296606" y="344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3156906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auto">
          <a:xfrm>
            <a:off x="909006" y="3570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auto">
          <a:xfrm>
            <a:off x="2420306" y="5024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3385506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AutoShape 21"/>
          <p:cNvSpPr>
            <a:spLocks noChangeArrowheads="1"/>
          </p:cNvSpPr>
          <p:nvPr/>
        </p:nvSpPr>
        <p:spPr bwMode="auto">
          <a:xfrm>
            <a:off x="1448756" y="471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22"/>
          <p:cNvSpPr>
            <a:spLocks noChangeArrowheads="1"/>
          </p:cNvSpPr>
          <p:nvPr/>
        </p:nvSpPr>
        <p:spPr bwMode="auto">
          <a:xfrm>
            <a:off x="1137606" y="4237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1194756" y="2713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2690181" y="3848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2309181" y="3981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2594931" y="274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27"/>
          <p:cNvSpPr>
            <a:spLocks noChangeArrowheads="1"/>
          </p:cNvSpPr>
          <p:nvPr/>
        </p:nvSpPr>
        <p:spPr bwMode="auto">
          <a:xfrm>
            <a:off x="1299531" y="28289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1347156" y="286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58"/>
          <p:cNvSpPr>
            <a:spLocks noChangeArrowheads="1"/>
          </p:cNvSpPr>
          <p:nvPr/>
        </p:nvSpPr>
        <p:spPr bwMode="auto">
          <a:xfrm>
            <a:off x="3886200" y="19812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3886200" y="2667000"/>
            <a:ext cx="1905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l-GR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 x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l-GR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</a:p>
        </p:txBody>
      </p:sp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3690306" y="38100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 i="1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1861506" y="20574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62600" y="2590800"/>
            <a:ext cx="3048000" cy="2579132"/>
            <a:chOff x="5562600" y="2971800"/>
            <a:chExt cx="3048000" cy="2579132"/>
          </a:xfrm>
        </p:grpSpPr>
        <p:sp>
          <p:nvSpPr>
            <p:cNvPr id="29" name="Line 30"/>
            <p:cNvSpPr>
              <a:spLocks noChangeShapeType="1"/>
            </p:cNvSpPr>
            <p:nvPr/>
          </p:nvSpPr>
          <p:spPr bwMode="auto">
            <a:xfrm flipH="1" flipV="1">
              <a:off x="6019800" y="3111500"/>
              <a:ext cx="0" cy="20701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6019800" y="5181600"/>
              <a:ext cx="234791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AutoShape 32"/>
            <p:cNvSpPr>
              <a:spLocks noChangeArrowheads="1"/>
            </p:cNvSpPr>
            <p:nvPr/>
          </p:nvSpPr>
          <p:spPr bwMode="auto">
            <a:xfrm>
              <a:off x="6375400" y="454501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AutoShape 33"/>
            <p:cNvSpPr>
              <a:spLocks noChangeArrowheads="1"/>
            </p:cNvSpPr>
            <p:nvPr/>
          </p:nvSpPr>
          <p:spPr bwMode="auto">
            <a:xfrm>
              <a:off x="6477000" y="45926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auto">
            <a:xfrm>
              <a:off x="6324600" y="50498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>
              <a:off x="6705600" y="49736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AutoShape 36"/>
            <p:cNvSpPr>
              <a:spLocks noChangeArrowheads="1"/>
            </p:cNvSpPr>
            <p:nvPr/>
          </p:nvSpPr>
          <p:spPr bwMode="auto">
            <a:xfrm>
              <a:off x="6172200" y="45164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AutoShape 37"/>
            <p:cNvSpPr>
              <a:spLocks noChangeArrowheads="1"/>
            </p:cNvSpPr>
            <p:nvPr/>
          </p:nvSpPr>
          <p:spPr bwMode="auto">
            <a:xfrm>
              <a:off x="6781800" y="47450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auto">
            <a:xfrm>
              <a:off x="6248400" y="48212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AutoShape 39"/>
            <p:cNvSpPr>
              <a:spLocks noChangeArrowheads="1"/>
            </p:cNvSpPr>
            <p:nvPr/>
          </p:nvSpPr>
          <p:spPr bwMode="auto">
            <a:xfrm>
              <a:off x="6486525" y="4991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8077200" y="43640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AutoShape 41"/>
            <p:cNvSpPr>
              <a:spLocks noChangeArrowheads="1"/>
            </p:cNvSpPr>
            <p:nvPr/>
          </p:nvSpPr>
          <p:spPr bwMode="auto">
            <a:xfrm>
              <a:off x="7696200" y="41354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AutoShape 42"/>
            <p:cNvSpPr>
              <a:spLocks noChangeArrowheads="1"/>
            </p:cNvSpPr>
            <p:nvPr/>
          </p:nvSpPr>
          <p:spPr bwMode="auto">
            <a:xfrm>
              <a:off x="7477125" y="359092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AutoShape 43"/>
            <p:cNvSpPr>
              <a:spLocks noChangeArrowheads="1"/>
            </p:cNvSpPr>
            <p:nvPr/>
          </p:nvSpPr>
          <p:spPr bwMode="auto">
            <a:xfrm>
              <a:off x="7620000" y="45164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AutoShape 44"/>
            <p:cNvSpPr>
              <a:spLocks noChangeArrowheads="1"/>
            </p:cNvSpPr>
            <p:nvPr/>
          </p:nvSpPr>
          <p:spPr bwMode="auto">
            <a:xfrm>
              <a:off x="7848600" y="36782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AutoShape 45"/>
            <p:cNvSpPr>
              <a:spLocks noChangeArrowheads="1"/>
            </p:cNvSpPr>
            <p:nvPr/>
          </p:nvSpPr>
          <p:spPr bwMode="auto">
            <a:xfrm>
              <a:off x="7467600" y="42878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AutoShape 46"/>
            <p:cNvSpPr>
              <a:spLocks noChangeArrowheads="1"/>
            </p:cNvSpPr>
            <p:nvPr/>
          </p:nvSpPr>
          <p:spPr bwMode="auto">
            <a:xfrm>
              <a:off x="7848600" y="45164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AutoShape 47"/>
            <p:cNvSpPr>
              <a:spLocks noChangeArrowheads="1"/>
            </p:cNvSpPr>
            <p:nvPr/>
          </p:nvSpPr>
          <p:spPr bwMode="auto">
            <a:xfrm>
              <a:off x="7400925" y="38004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AutoShape 48"/>
            <p:cNvSpPr>
              <a:spLocks noChangeArrowheads="1"/>
            </p:cNvSpPr>
            <p:nvPr/>
          </p:nvSpPr>
          <p:spPr bwMode="auto">
            <a:xfrm>
              <a:off x="6400800" y="47450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AutoShape 49"/>
            <p:cNvSpPr>
              <a:spLocks noChangeArrowheads="1"/>
            </p:cNvSpPr>
            <p:nvPr/>
          </p:nvSpPr>
          <p:spPr bwMode="auto">
            <a:xfrm>
              <a:off x="6477000" y="48212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AutoShape 50"/>
            <p:cNvSpPr>
              <a:spLocks noChangeArrowheads="1"/>
            </p:cNvSpPr>
            <p:nvPr/>
          </p:nvSpPr>
          <p:spPr bwMode="auto">
            <a:xfrm>
              <a:off x="7391400" y="392588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AutoShape 51"/>
            <p:cNvSpPr>
              <a:spLocks noChangeArrowheads="1"/>
            </p:cNvSpPr>
            <p:nvPr/>
          </p:nvSpPr>
          <p:spPr bwMode="auto">
            <a:xfrm>
              <a:off x="7315200" y="352583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AutoShape 52"/>
            <p:cNvSpPr>
              <a:spLocks noChangeArrowheads="1"/>
            </p:cNvSpPr>
            <p:nvPr/>
          </p:nvSpPr>
          <p:spPr bwMode="auto">
            <a:xfrm>
              <a:off x="8067675" y="40290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 Box 20"/>
            <p:cNvSpPr txBox="1">
              <a:spLocks noChangeArrowheads="1"/>
            </p:cNvSpPr>
            <p:nvPr/>
          </p:nvSpPr>
          <p:spPr bwMode="auto">
            <a:xfrm>
              <a:off x="8153400" y="5181600"/>
              <a:ext cx="457200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i="1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altLang="zh-CN" i="1" baseline="30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zh-CN" i="1" baseline="30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" name="Text Box 20"/>
            <p:cNvSpPr txBox="1">
              <a:spLocks noChangeArrowheads="1"/>
            </p:cNvSpPr>
            <p:nvPr/>
          </p:nvSpPr>
          <p:spPr bwMode="auto">
            <a:xfrm>
              <a:off x="5562600" y="2971800"/>
              <a:ext cx="457200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i="1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altLang="zh-CN" i="1" baseline="30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zh-CN" i="1" baseline="30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rot="16200000" flipH="1">
              <a:off x="6248400" y="3581400"/>
              <a:ext cx="1524000" cy="1371600"/>
            </a:xfrm>
            <a:prstGeom prst="line">
              <a:avLst/>
            </a:prstGeom>
            <a:ln w="22225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/>
          <p:cNvCxnSpPr>
            <a:endCxn id="26" idx="5"/>
          </p:cNvCxnSpPr>
          <p:nvPr/>
        </p:nvCxnSpPr>
        <p:spPr>
          <a:xfrm flipH="1" flipV="1">
            <a:off x="2909290" y="4454944"/>
            <a:ext cx="895280" cy="34756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66506" y="4659868"/>
                <a:ext cx="1719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506" y="4659868"/>
                <a:ext cx="171989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utoShape 29"/>
          <p:cNvSpPr>
            <a:spLocks noChangeArrowheads="1"/>
          </p:cNvSpPr>
          <p:nvPr/>
        </p:nvSpPr>
        <p:spPr bwMode="auto">
          <a:xfrm>
            <a:off x="3314700" y="2846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Overview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120834" name="Picture 2" descr="http://www-kairo.csce.kyushu-u.ac.jp/~norikazu/sv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828800"/>
            <a:ext cx="6934200" cy="3880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Feature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 flipV="1">
            <a:off x="6107113" y="1930400"/>
            <a:ext cx="0" cy="2070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6076950" y="4017963"/>
            <a:ext cx="23479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32"/>
          <p:cNvSpPr>
            <a:spLocks noChangeArrowheads="1"/>
          </p:cNvSpPr>
          <p:nvPr/>
        </p:nvSpPr>
        <p:spPr bwMode="auto">
          <a:xfrm>
            <a:off x="6375400" y="3381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utoShape 33"/>
          <p:cNvSpPr>
            <a:spLocks noChangeArrowheads="1"/>
          </p:cNvSpPr>
          <p:nvPr/>
        </p:nvSpPr>
        <p:spPr bwMode="auto">
          <a:xfrm>
            <a:off x="5800725" y="3738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utoShape 34"/>
          <p:cNvSpPr>
            <a:spLocks noChangeArrowheads="1"/>
          </p:cNvSpPr>
          <p:nvPr/>
        </p:nvSpPr>
        <p:spPr bwMode="auto">
          <a:xfrm>
            <a:off x="6181725" y="4294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35"/>
          <p:cNvSpPr>
            <a:spLocks noChangeArrowheads="1"/>
          </p:cNvSpPr>
          <p:nvPr/>
        </p:nvSpPr>
        <p:spPr bwMode="auto">
          <a:xfrm>
            <a:off x="7000875" y="4294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AutoShape 36"/>
          <p:cNvSpPr>
            <a:spLocks noChangeArrowheads="1"/>
          </p:cNvSpPr>
          <p:nvPr/>
        </p:nvSpPr>
        <p:spPr bwMode="auto">
          <a:xfrm>
            <a:off x="6067425" y="3427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AutoShape 37"/>
          <p:cNvSpPr>
            <a:spLocks noChangeArrowheads="1"/>
          </p:cNvSpPr>
          <p:nvPr/>
        </p:nvSpPr>
        <p:spPr bwMode="auto">
          <a:xfrm>
            <a:off x="6276975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AutoShape 38"/>
          <p:cNvSpPr>
            <a:spLocks noChangeArrowheads="1"/>
          </p:cNvSpPr>
          <p:nvPr/>
        </p:nvSpPr>
        <p:spPr bwMode="auto">
          <a:xfrm>
            <a:off x="6505575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6486525" y="3827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utoShape 40"/>
          <p:cNvSpPr>
            <a:spLocks noChangeArrowheads="1"/>
          </p:cNvSpPr>
          <p:nvPr/>
        </p:nvSpPr>
        <p:spPr bwMode="auto">
          <a:xfrm>
            <a:off x="8093075" y="3462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AutoShape 41"/>
          <p:cNvSpPr>
            <a:spLocks noChangeArrowheads="1"/>
          </p:cNvSpPr>
          <p:nvPr/>
        </p:nvSpPr>
        <p:spPr bwMode="auto">
          <a:xfrm>
            <a:off x="795337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AutoShape 42"/>
          <p:cNvSpPr>
            <a:spLocks noChangeArrowheads="1"/>
          </p:cNvSpPr>
          <p:nvPr/>
        </p:nvSpPr>
        <p:spPr bwMode="auto">
          <a:xfrm>
            <a:off x="7477125" y="2427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utoShape 43"/>
          <p:cNvSpPr>
            <a:spLocks noChangeArrowheads="1"/>
          </p:cNvSpPr>
          <p:nvPr/>
        </p:nvSpPr>
        <p:spPr bwMode="auto">
          <a:xfrm>
            <a:off x="7483475" y="3690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8181975" y="4198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AutoShape 45"/>
          <p:cNvSpPr>
            <a:spLocks noChangeArrowheads="1"/>
          </p:cNvSpPr>
          <p:nvPr/>
        </p:nvSpPr>
        <p:spPr bwMode="auto">
          <a:xfrm>
            <a:off x="7007225" y="313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AutoShape 46"/>
          <p:cNvSpPr>
            <a:spLocks noChangeArrowheads="1"/>
          </p:cNvSpPr>
          <p:nvPr/>
        </p:nvSpPr>
        <p:spPr bwMode="auto">
          <a:xfrm>
            <a:off x="7610475" y="437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AutoShape 47"/>
          <p:cNvSpPr>
            <a:spLocks noChangeArrowheads="1"/>
          </p:cNvSpPr>
          <p:nvPr/>
        </p:nvSpPr>
        <p:spPr bwMode="auto">
          <a:xfrm>
            <a:off x="7400925" y="2636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AutoShape 48"/>
          <p:cNvSpPr>
            <a:spLocks noChangeArrowheads="1"/>
          </p:cNvSpPr>
          <p:nvPr/>
        </p:nvSpPr>
        <p:spPr bwMode="auto">
          <a:xfrm>
            <a:off x="6010275" y="4143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AutoShape 49"/>
          <p:cNvSpPr>
            <a:spLocks noChangeArrowheads="1"/>
          </p:cNvSpPr>
          <p:nvPr/>
        </p:nvSpPr>
        <p:spPr bwMode="auto">
          <a:xfrm>
            <a:off x="5629275" y="4276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AutoShape 50"/>
          <p:cNvSpPr>
            <a:spLocks noChangeArrowheads="1"/>
          </p:cNvSpPr>
          <p:nvPr/>
        </p:nvSpPr>
        <p:spPr bwMode="auto">
          <a:xfrm>
            <a:off x="7391400" y="2762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AutoShape 51"/>
          <p:cNvSpPr>
            <a:spLocks noChangeArrowheads="1"/>
          </p:cNvSpPr>
          <p:nvPr/>
        </p:nvSpPr>
        <p:spPr bwMode="auto">
          <a:xfrm>
            <a:off x="6943725" y="2293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AutoShape 52"/>
          <p:cNvSpPr>
            <a:spLocks noChangeArrowheads="1"/>
          </p:cNvSpPr>
          <p:nvPr/>
        </p:nvSpPr>
        <p:spPr bwMode="auto">
          <a:xfrm>
            <a:off x="8067675" y="286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4859338" y="4019550"/>
            <a:ext cx="1238250" cy="996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>
            <a:off x="6096000" y="26670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V="1">
            <a:off x="6324600" y="40386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V="1">
            <a:off x="4629150" y="27051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>
            <a:off x="4610100" y="35433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Line 6"/>
          <p:cNvSpPr>
            <a:spLocks noChangeShapeType="1"/>
          </p:cNvSpPr>
          <p:nvPr/>
        </p:nvSpPr>
        <p:spPr bwMode="auto">
          <a:xfrm flipV="1">
            <a:off x="2253619" y="2178050"/>
            <a:ext cx="0" cy="304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Line 7"/>
          <p:cNvSpPr>
            <a:spLocks noChangeShapeType="1"/>
          </p:cNvSpPr>
          <p:nvPr/>
        </p:nvSpPr>
        <p:spPr bwMode="auto">
          <a:xfrm flipV="1">
            <a:off x="632781" y="3789363"/>
            <a:ext cx="33194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63" name="AutoShape 8"/>
          <p:cNvSpPr>
            <a:spLocks noChangeArrowheads="1"/>
          </p:cNvSpPr>
          <p:nvPr/>
        </p:nvSpPr>
        <p:spPr bwMode="auto">
          <a:xfrm>
            <a:off x="2283781" y="3009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AutoShape 9"/>
          <p:cNvSpPr>
            <a:spLocks noChangeArrowheads="1"/>
          </p:cNvSpPr>
          <p:nvPr/>
        </p:nvSpPr>
        <p:spPr bwMode="auto">
          <a:xfrm>
            <a:off x="1709106" y="336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AutoShape 10"/>
          <p:cNvSpPr>
            <a:spLocks noChangeArrowheads="1"/>
          </p:cNvSpPr>
          <p:nvPr/>
        </p:nvSpPr>
        <p:spPr bwMode="auto">
          <a:xfrm>
            <a:off x="1861506" y="391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AutoShape 11"/>
          <p:cNvSpPr>
            <a:spLocks noChangeArrowheads="1"/>
          </p:cNvSpPr>
          <p:nvPr/>
        </p:nvSpPr>
        <p:spPr bwMode="auto">
          <a:xfrm>
            <a:off x="2394906" y="4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AutoShape 12"/>
          <p:cNvSpPr>
            <a:spLocks noChangeArrowheads="1"/>
          </p:cNvSpPr>
          <p:nvPr/>
        </p:nvSpPr>
        <p:spPr bwMode="auto">
          <a:xfrm>
            <a:off x="1975806" y="3055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AutoShape 13"/>
          <p:cNvSpPr>
            <a:spLocks noChangeArrowheads="1"/>
          </p:cNvSpPr>
          <p:nvPr/>
        </p:nvSpPr>
        <p:spPr bwMode="auto">
          <a:xfrm>
            <a:off x="1480506" y="3684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AutoShape 14"/>
          <p:cNvSpPr>
            <a:spLocks noChangeArrowheads="1"/>
          </p:cNvSpPr>
          <p:nvPr/>
        </p:nvSpPr>
        <p:spPr bwMode="auto">
          <a:xfrm>
            <a:off x="1899606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AutoShape 15"/>
          <p:cNvSpPr>
            <a:spLocks noChangeArrowheads="1"/>
          </p:cNvSpPr>
          <p:nvPr/>
        </p:nvSpPr>
        <p:spPr bwMode="auto">
          <a:xfrm>
            <a:off x="2394906" y="3455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AutoShape 16"/>
          <p:cNvSpPr>
            <a:spLocks noChangeArrowheads="1"/>
          </p:cNvSpPr>
          <p:nvPr/>
        </p:nvSpPr>
        <p:spPr bwMode="auto">
          <a:xfrm>
            <a:off x="3296606" y="344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AutoShape 17"/>
          <p:cNvSpPr>
            <a:spLocks noChangeArrowheads="1"/>
          </p:cNvSpPr>
          <p:nvPr/>
        </p:nvSpPr>
        <p:spPr bwMode="auto">
          <a:xfrm>
            <a:off x="3156906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AutoShape 18"/>
          <p:cNvSpPr>
            <a:spLocks noChangeArrowheads="1"/>
          </p:cNvSpPr>
          <p:nvPr/>
        </p:nvSpPr>
        <p:spPr bwMode="auto">
          <a:xfrm>
            <a:off x="909006" y="3570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AutoShape 19"/>
          <p:cNvSpPr>
            <a:spLocks noChangeArrowheads="1"/>
          </p:cNvSpPr>
          <p:nvPr/>
        </p:nvSpPr>
        <p:spPr bwMode="auto">
          <a:xfrm>
            <a:off x="2420306" y="5024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AutoShape 20"/>
          <p:cNvSpPr>
            <a:spLocks noChangeArrowheads="1"/>
          </p:cNvSpPr>
          <p:nvPr/>
        </p:nvSpPr>
        <p:spPr bwMode="auto">
          <a:xfrm>
            <a:off x="3385506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AutoShape 21"/>
          <p:cNvSpPr>
            <a:spLocks noChangeArrowheads="1"/>
          </p:cNvSpPr>
          <p:nvPr/>
        </p:nvSpPr>
        <p:spPr bwMode="auto">
          <a:xfrm>
            <a:off x="1448756" y="471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AutoShape 22"/>
          <p:cNvSpPr>
            <a:spLocks noChangeArrowheads="1"/>
          </p:cNvSpPr>
          <p:nvPr/>
        </p:nvSpPr>
        <p:spPr bwMode="auto">
          <a:xfrm>
            <a:off x="1137606" y="4237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AutoShape 23"/>
          <p:cNvSpPr>
            <a:spLocks noChangeArrowheads="1"/>
          </p:cNvSpPr>
          <p:nvPr/>
        </p:nvSpPr>
        <p:spPr bwMode="auto">
          <a:xfrm>
            <a:off x="1194756" y="2713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AutoShape 24"/>
          <p:cNvSpPr>
            <a:spLocks noChangeArrowheads="1"/>
          </p:cNvSpPr>
          <p:nvPr/>
        </p:nvSpPr>
        <p:spPr bwMode="auto">
          <a:xfrm>
            <a:off x="2690181" y="3848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AutoShape 25"/>
          <p:cNvSpPr>
            <a:spLocks noChangeArrowheads="1"/>
          </p:cNvSpPr>
          <p:nvPr/>
        </p:nvSpPr>
        <p:spPr bwMode="auto">
          <a:xfrm>
            <a:off x="2309181" y="3981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AutoShape 26"/>
          <p:cNvSpPr>
            <a:spLocks noChangeArrowheads="1"/>
          </p:cNvSpPr>
          <p:nvPr/>
        </p:nvSpPr>
        <p:spPr bwMode="auto">
          <a:xfrm>
            <a:off x="2594931" y="274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1299531" y="28289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AutoShape 28"/>
          <p:cNvSpPr>
            <a:spLocks noChangeArrowheads="1"/>
          </p:cNvSpPr>
          <p:nvPr/>
        </p:nvSpPr>
        <p:spPr bwMode="auto">
          <a:xfrm>
            <a:off x="1347156" y="286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3690306" y="38100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 i="1" baseline="-25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5" name="Text Box 20"/>
          <p:cNvSpPr txBox="1">
            <a:spLocks noChangeArrowheads="1"/>
          </p:cNvSpPr>
          <p:nvPr/>
        </p:nvSpPr>
        <p:spPr bwMode="auto">
          <a:xfrm>
            <a:off x="1861506" y="20574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6" name="AutoShape 29"/>
          <p:cNvSpPr>
            <a:spLocks noChangeArrowheads="1"/>
          </p:cNvSpPr>
          <p:nvPr/>
        </p:nvSpPr>
        <p:spPr bwMode="auto">
          <a:xfrm>
            <a:off x="3314700" y="2846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AutoShape 58"/>
          <p:cNvSpPr>
            <a:spLocks noChangeArrowheads="1"/>
          </p:cNvSpPr>
          <p:nvPr/>
        </p:nvSpPr>
        <p:spPr bwMode="auto">
          <a:xfrm>
            <a:off x="3886200" y="19812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Text Box 59"/>
          <p:cNvSpPr txBox="1">
            <a:spLocks noChangeArrowheads="1"/>
          </p:cNvSpPr>
          <p:nvPr/>
        </p:nvSpPr>
        <p:spPr bwMode="auto">
          <a:xfrm>
            <a:off x="3886200" y="2667000"/>
            <a:ext cx="1905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l-GR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 x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l-GR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Quadratic Basis Functions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534623"/>
              </p:ext>
            </p:extLst>
          </p:nvPr>
        </p:nvGraphicFramePr>
        <p:xfrm>
          <a:off x="685800" y="1066800"/>
          <a:ext cx="1600200" cy="54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82" name="Equation" r:id="rId4" imgW="1206500" imgH="4140200" progId="">
                  <p:embed/>
                </p:oleObj>
              </mc:Choice>
              <mc:Fallback>
                <p:oleObj name="Equation" r:id="rId4" imgW="1206500" imgH="4140200" progId="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1600200" cy="549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右大括号 5"/>
          <p:cNvSpPr/>
          <p:nvPr/>
        </p:nvSpPr>
        <p:spPr>
          <a:xfrm>
            <a:off x="2362200" y="1143000"/>
            <a:ext cx="152400" cy="2286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2362200" y="1447800"/>
            <a:ext cx="152400" cy="9906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2362200" y="2743200"/>
            <a:ext cx="152400" cy="9906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2362200" y="3886200"/>
            <a:ext cx="152400" cy="25908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19400" y="1066800"/>
            <a:ext cx="1974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chemeClr val="accent6">
                    <a:lumMod val="75000"/>
                  </a:schemeClr>
                </a:solidFill>
              </a:rPr>
              <a:t>Constant Terms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9139" y="1764268"/>
            <a:ext cx="1661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7030A0"/>
                </a:solidFill>
              </a:rPr>
              <a:t>Linear Terms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9400" y="3059668"/>
            <a:ext cx="2671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FF0000"/>
                </a:solidFill>
              </a:rPr>
              <a:t>Pure Quadratic Terms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953000"/>
            <a:ext cx="2818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Quadratic Cross-Terms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10668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2000" dirty="0" smtClean="0"/>
              <a:t>Number of terms</a:t>
            </a:r>
            <a:endParaRPr lang="zh-CN" altLang="en-US" sz="2000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09205"/>
              </p:ext>
            </p:extLst>
          </p:nvPr>
        </p:nvGraphicFramePr>
        <p:xfrm>
          <a:off x="5334000" y="1524000"/>
          <a:ext cx="3403599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83" name="Equation" r:id="rId6" imgW="1701800" imgH="419100" progId="">
                  <p:embed/>
                </p:oleObj>
              </mc:Choice>
              <mc:Fallback>
                <p:oleObj name="Equation" r:id="rId6" imgW="1701800" imgH="419100" progId="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524000"/>
                        <a:ext cx="3403599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>
                <a:latin typeface="+mj-ea"/>
                <a:cs typeface="Times New Roman"/>
              </a:rPr>
              <a:t>Calculation of </a:t>
            </a:r>
            <a:r>
              <a:rPr lang="el-GR" altLang="zh-CN" dirty="0" smtClean="0">
                <a:latin typeface="+mj-ea"/>
                <a:cs typeface="Times New Roman"/>
              </a:rPr>
              <a:t>Φ</a:t>
            </a:r>
            <a:r>
              <a:rPr lang="en-AU" altLang="zh-CN" i="0" dirty="0" smtClean="0">
                <a:latin typeface="+mj-ea"/>
                <a:cs typeface="Times New Roman"/>
              </a:rPr>
              <a:t>(</a:t>
            </a:r>
            <a:r>
              <a:rPr lang="en-AU" altLang="zh-CN" dirty="0" smtClean="0">
                <a:latin typeface="+mj-ea"/>
                <a:cs typeface="Times New Roman"/>
              </a:rPr>
              <a:t>x</a:t>
            </a:r>
            <a:r>
              <a:rPr lang="en-AU" altLang="zh-CN" baseline="-25000" dirty="0" smtClean="0">
                <a:latin typeface="+mj-ea"/>
                <a:cs typeface="Times New Roman"/>
              </a:rPr>
              <a:t>i </a:t>
            </a:r>
            <a:r>
              <a:rPr lang="en-AU" altLang="zh-CN" i="0" dirty="0" smtClean="0">
                <a:latin typeface="+mj-ea"/>
                <a:cs typeface="Times New Roman"/>
              </a:rPr>
              <a:t>)</a:t>
            </a:r>
            <a:r>
              <a:rPr lang="en-AU" altLang="zh-CN" dirty="0" smtClean="0">
                <a:latin typeface="+mj-ea"/>
                <a:cs typeface="Times New Roman"/>
              </a:rPr>
              <a:t>·</a:t>
            </a:r>
            <a:r>
              <a:rPr lang="el-GR" altLang="zh-CN" dirty="0" smtClean="0">
                <a:latin typeface="+mj-ea"/>
                <a:cs typeface="Times New Roman"/>
              </a:rPr>
              <a:t>Φ</a:t>
            </a:r>
            <a:r>
              <a:rPr lang="en-AU" altLang="zh-CN" i="0" dirty="0" smtClean="0">
                <a:latin typeface="+mj-ea"/>
                <a:cs typeface="Times New Roman"/>
              </a:rPr>
              <a:t>(</a:t>
            </a:r>
            <a:r>
              <a:rPr lang="en-AU" altLang="zh-CN" dirty="0" err="1" smtClean="0">
                <a:latin typeface="+mj-ea"/>
                <a:cs typeface="Times New Roman"/>
              </a:rPr>
              <a:t>x</a:t>
            </a:r>
            <a:r>
              <a:rPr lang="en-AU" altLang="zh-CN" baseline="-25000" dirty="0" err="1" smtClean="0">
                <a:latin typeface="+mj-ea"/>
                <a:cs typeface="Times New Roman"/>
              </a:rPr>
              <a:t>j</a:t>
            </a:r>
            <a:r>
              <a:rPr lang="en-AU" altLang="zh-CN" baseline="-25000" dirty="0" smtClean="0">
                <a:latin typeface="+mj-ea"/>
                <a:cs typeface="Times New Roman"/>
              </a:rPr>
              <a:t> </a:t>
            </a:r>
            <a:r>
              <a:rPr lang="en-AU" altLang="zh-CN" i="0" dirty="0" smtClean="0">
                <a:latin typeface="+mj-ea"/>
                <a:cs typeface="Times New Roman"/>
              </a:rPr>
              <a:t>)</a:t>
            </a:r>
            <a:endParaRPr lang="zh-CN" altLang="en-US" i="0" dirty="0">
              <a:latin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197635" name="Object 3"/>
          <p:cNvGraphicFramePr>
            <a:graphicFrameLocks noChangeAspect="1"/>
          </p:cNvGraphicFramePr>
          <p:nvPr/>
        </p:nvGraphicFramePr>
        <p:xfrm>
          <a:off x="465138" y="1066800"/>
          <a:ext cx="3116262" cy="549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3" name="Equation" r:id="rId3" imgW="2349500" imgH="4140200" progId="">
                  <p:embed/>
                </p:oleObj>
              </mc:Choice>
              <mc:Fallback>
                <p:oleObj name="Equation" r:id="rId3" imgW="2349500" imgH="4140200" progId="">
                  <p:embed/>
                  <p:pic>
                    <p:nvPicPr>
                      <p:cNvPr id="0" name="Picture 6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066800"/>
                        <a:ext cx="3116262" cy="549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大括号 6"/>
          <p:cNvSpPr/>
          <p:nvPr/>
        </p:nvSpPr>
        <p:spPr>
          <a:xfrm>
            <a:off x="3657600" y="1143000"/>
            <a:ext cx="152400" cy="2286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3657600" y="1447800"/>
            <a:ext cx="152400" cy="9906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3657600" y="2743200"/>
            <a:ext cx="152400" cy="9906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3657600" y="3886200"/>
            <a:ext cx="152400" cy="2590800"/>
          </a:xfrm>
          <a:prstGeom prst="rightBrac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343400" y="114300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4" name="Equation" r:id="rId5" imgW="88707" imgH="164742" progId="">
                  <p:embed/>
                </p:oleObj>
              </mc:Choice>
              <mc:Fallback>
                <p:oleObj name="Equation" r:id="rId5" imgW="88707" imgH="164742" progId="">
                  <p:embed/>
                  <p:pic>
                    <p:nvPicPr>
                      <p:cNvPr id="0" name="Picture 6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143000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114799" y="1600200"/>
          <a:ext cx="84716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5" name="Equation" r:id="rId7" imgW="533169" imgH="431613" progId="">
                  <p:embed/>
                </p:oleObj>
              </mc:Choice>
              <mc:Fallback>
                <p:oleObj name="Equation" r:id="rId7" imgW="533169" imgH="431613" progId="">
                  <p:embed/>
                  <p:pic>
                    <p:nvPicPr>
                      <p:cNvPr id="0" name="Picture 6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799" y="1600200"/>
                        <a:ext cx="84716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6"/>
          <p:cNvGraphicFramePr>
            <a:graphicFrameLocks noChangeAspect="1"/>
          </p:cNvGraphicFramePr>
          <p:nvPr/>
        </p:nvGraphicFramePr>
        <p:xfrm>
          <a:off x="4130675" y="2895600"/>
          <a:ext cx="898525" cy="76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6" name="Equation" r:id="rId9" imgW="508000" imgH="431800" progId="">
                  <p:embed/>
                </p:oleObj>
              </mc:Choice>
              <mc:Fallback>
                <p:oleObj name="Equation" r:id="rId9" imgW="508000" imgH="431800" progId="">
                  <p:embed/>
                  <p:pic>
                    <p:nvPicPr>
                      <p:cNvPr id="0" name="Picture 6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75" y="2895600"/>
                        <a:ext cx="898525" cy="7643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4051299" y="4800600"/>
          <a:ext cx="1691191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7" name="Equation" r:id="rId11" imgW="977476" imgH="444307" progId="">
                  <p:embed/>
                </p:oleObj>
              </mc:Choice>
              <mc:Fallback>
                <p:oleObj name="Equation" r:id="rId11" imgW="977476" imgH="444307" progId="">
                  <p:embed/>
                  <p:pic>
                    <p:nvPicPr>
                      <p:cNvPr id="0" name="Picture 6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299" y="4800600"/>
                        <a:ext cx="1691191" cy="769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279964"/>
              </p:ext>
            </p:extLst>
          </p:nvPr>
        </p:nvGraphicFramePr>
        <p:xfrm>
          <a:off x="5518150" y="3124200"/>
          <a:ext cx="30305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8" name="公式" r:id="rId13" imgW="1371600" imgH="241300" progId="Equation.3">
                  <p:embed/>
                </p:oleObj>
              </mc:Choice>
              <mc:Fallback>
                <p:oleObj name="公式" r:id="rId13" imgW="1371600" imgH="241300" progId="Equation.3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3124200"/>
                        <a:ext cx="3030538" cy="533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It turns out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90600" y="1295400"/>
          <a:ext cx="491145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3" name="Equation" r:id="rId3" imgW="3213100" imgH="444500" progId="">
                  <p:embed/>
                </p:oleObj>
              </mc:Choice>
              <mc:Fallback>
                <p:oleObj name="Equation" r:id="rId3" imgW="3213100" imgH="444500" progId="">
                  <p:embed/>
                  <p:pic>
                    <p:nvPicPr>
                      <p:cNvPr id="0" name="Picture 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4911453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65200" y="2209800"/>
          <a:ext cx="6011863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4" name="Equation" r:id="rId5" imgW="3340100" imgH="1358900" progId="">
                  <p:embed/>
                </p:oleObj>
              </mc:Choice>
              <mc:Fallback>
                <p:oleObj name="Equation" r:id="rId5" imgW="3340100" imgH="1358900" progId="">
                  <p:embed/>
                  <p:pic>
                    <p:nvPicPr>
                      <p:cNvPr id="0" name="Picture 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209800"/>
                        <a:ext cx="6011863" cy="2446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905000" y="5181600"/>
          <a:ext cx="54006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5" name="Equation" r:id="rId7" imgW="2057400" imgH="228600" progId="">
                  <p:embed/>
                </p:oleObj>
              </mc:Choice>
              <mc:Fallback>
                <p:oleObj name="Equation" r:id="rId7" imgW="2057400" imgH="228600" progId="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81600"/>
                        <a:ext cx="54006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832635"/>
              </p:ext>
            </p:extLst>
          </p:nvPr>
        </p:nvGraphicFramePr>
        <p:xfrm>
          <a:off x="4038600" y="6019800"/>
          <a:ext cx="571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6" name="Equation" r:id="rId9" imgW="380835" imgH="203112" progId="">
                  <p:embed/>
                </p:oleObj>
              </mc:Choice>
              <mc:Fallback>
                <p:oleObj name="Equation" r:id="rId9" imgW="380835" imgH="203112" progId="">
                  <p:embed/>
                  <p:pic>
                    <p:nvPicPr>
                      <p:cNvPr id="0" name="Picture 5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6019800"/>
                        <a:ext cx="5715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447145"/>
              </p:ext>
            </p:extLst>
          </p:nvPr>
        </p:nvGraphicFramePr>
        <p:xfrm>
          <a:off x="6124575" y="5943600"/>
          <a:ext cx="666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77" name="Equation" r:id="rId11" imgW="444307" imgH="228501" progId="">
                  <p:embed/>
                </p:oleObj>
              </mc:Choice>
              <mc:Fallback>
                <p:oleObj name="Equation" r:id="rId11" imgW="444307" imgH="228501" progId="">
                  <p:embed/>
                  <p:pic>
                    <p:nvPicPr>
                      <p:cNvPr id="0" name="Picture 5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5943600"/>
                        <a:ext cx="6667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>
            <a:off x="3886200" y="5867400"/>
            <a:ext cx="914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19800" y="5867400"/>
            <a:ext cx="914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286000" y="2057400"/>
            <a:ext cx="358140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286000" y="4724400"/>
            <a:ext cx="449580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2" y="977900"/>
            <a:ext cx="79121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4838700"/>
            <a:ext cx="70231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Kernel Trick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2809875"/>
          </a:xfrm>
        </p:spPr>
        <p:txBody>
          <a:bodyPr>
            <a:noAutofit/>
          </a:bodyPr>
          <a:lstStyle/>
          <a:p>
            <a:pPr algn="just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 smtClean="0">
                <a:latin typeface="+mn-ea"/>
              </a:rPr>
              <a:t>The linear classifier relies on dot products 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err="1" smtClean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cs typeface="Times New Roman"/>
                <a:sym typeface="Wingdings"/>
              </a:rPr>
              <a:t>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err="1" smtClean="0">
                <a:solidFill>
                  <a:srgbClr val="FF0000"/>
                </a:solidFill>
                <a:latin typeface="+mn-ea"/>
              </a:rPr>
              <a:t>j</a:t>
            </a:r>
            <a:r>
              <a:rPr lang="en-US" altLang="zh-CN" sz="2000" i="1" baseline="-250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between vectors.</a:t>
            </a:r>
            <a:endParaRPr lang="en-US" altLang="zh-CN" sz="2000" baseline="-25000" dirty="0" smtClean="0">
              <a:solidFill>
                <a:srgbClr val="FF0000"/>
              </a:solidFill>
              <a:latin typeface="+mn-ea"/>
            </a:endParaRPr>
          </a:p>
          <a:p>
            <a:pPr algn="just">
              <a:lnSpc>
                <a:spcPct val="16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 smtClean="0">
                <a:latin typeface="+mn-ea"/>
              </a:rPr>
              <a:t>If every data point is mapped into a high-dimensional space via some transformation </a:t>
            </a:r>
            <a:r>
              <a:rPr lang="el-GR" altLang="zh-CN" sz="2000" i="1" dirty="0" smtClean="0">
                <a:latin typeface="+mn-ea"/>
                <a:cs typeface="Times New Roman" pitchFamily="18" charset="0"/>
              </a:rPr>
              <a:t>Φ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:  </a:t>
            </a:r>
            <a:r>
              <a:rPr lang="en-US" altLang="zh-CN" sz="2000" i="1" dirty="0" smtClean="0">
                <a:latin typeface="+mn-ea"/>
                <a:cs typeface="Times New Roman" pitchFamily="18" charset="0"/>
              </a:rPr>
              <a:t>x</a:t>
            </a:r>
            <a:r>
              <a:rPr lang="en-US" altLang="zh-CN" sz="2000" baseline="-25000" dirty="0" smtClean="0">
                <a:latin typeface="+mn-ea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→ </a:t>
            </a:r>
            <a:r>
              <a:rPr lang="el-GR" altLang="zh-CN" sz="2000" i="1" dirty="0" smtClean="0">
                <a:latin typeface="+mn-ea"/>
                <a:cs typeface="Times New Roman" pitchFamily="18" charset="0"/>
              </a:rPr>
              <a:t>φ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latin typeface="+mn-ea"/>
                <a:cs typeface="Times New Roman" pitchFamily="18" charset="0"/>
              </a:rPr>
              <a:t>x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), the dot product becomes: </a:t>
            </a:r>
            <a:r>
              <a:rPr lang="el-GR" altLang="zh-CN" sz="2000" i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φ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smtClean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Times New Roman"/>
                <a:sym typeface="Wingdings"/>
              </a:rPr>
              <a:t></a:t>
            </a:r>
            <a:r>
              <a:rPr lang="el-GR" altLang="zh-CN" sz="20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φ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err="1" smtClean="0">
                <a:solidFill>
                  <a:srgbClr val="FF0000"/>
                </a:solidFill>
                <a:latin typeface="+mn-ea"/>
              </a:rPr>
              <a:t>j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</a:p>
          <a:p>
            <a:pPr algn="just">
              <a:lnSpc>
                <a:spcPct val="16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 smtClean="0">
                <a:latin typeface="+mn-ea"/>
              </a:rPr>
              <a:t>A </a:t>
            </a:r>
            <a:r>
              <a:rPr lang="en-US" altLang="zh-CN" sz="2000" i="1" dirty="0" smtClean="0">
                <a:latin typeface="+mn-ea"/>
              </a:rPr>
              <a:t>kernel function</a:t>
            </a:r>
            <a:r>
              <a:rPr lang="en-US" altLang="zh-CN" sz="2000" dirty="0" smtClean="0">
                <a:latin typeface="+mn-ea"/>
              </a:rPr>
              <a:t> is some function that corresponds to an inner product in some expanded </a:t>
            </a:r>
            <a:r>
              <a:rPr lang="en-US" altLang="zh-CN" sz="2000" dirty="0" smtClean="0">
                <a:solidFill>
                  <a:srgbClr val="7030A0"/>
                </a:solidFill>
                <a:latin typeface="+mn-ea"/>
              </a:rPr>
              <a:t>feature</a:t>
            </a:r>
            <a:r>
              <a:rPr lang="en-US" altLang="zh-CN" sz="2000" dirty="0" smtClean="0">
                <a:latin typeface="+mn-ea"/>
              </a:rPr>
              <a:t> space: 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K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err="1" smtClean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err="1" smtClean="0">
                <a:solidFill>
                  <a:srgbClr val="FF0000"/>
                </a:solidFill>
                <a:latin typeface="+mn-ea"/>
              </a:rPr>
              <a:t>j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 = </a:t>
            </a:r>
            <a:r>
              <a:rPr lang="el-GR" altLang="zh-CN" sz="20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φ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smtClean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sym typeface="Wingdings"/>
              </a:rPr>
              <a:t></a:t>
            </a:r>
            <a:r>
              <a:rPr lang="el-GR" altLang="zh-CN" sz="2000" i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φ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+mn-ea"/>
              </a:rPr>
              <a:t>x</a:t>
            </a:r>
            <a:r>
              <a:rPr lang="en-US" altLang="zh-CN" sz="2000" i="1" baseline="-25000" dirty="0" err="1" smtClean="0">
                <a:solidFill>
                  <a:srgbClr val="FF0000"/>
                </a:solidFill>
                <a:latin typeface="+mn-ea"/>
              </a:rPr>
              <a:t>j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</a:p>
          <a:p>
            <a:pPr algn="just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zh-CN" sz="2000" dirty="0" smtClean="0">
                <a:latin typeface="+mn-ea"/>
              </a:rPr>
              <a:t>Example: </a:t>
            </a:r>
            <a:r>
              <a:rPr lang="en-US" altLang="zh-CN" sz="2000" i="1" dirty="0" smtClean="0">
                <a:latin typeface="+mn-ea"/>
              </a:rPr>
              <a:t>x</a:t>
            </a:r>
            <a:r>
              <a:rPr lang="en-US" altLang="zh-CN" sz="2000" dirty="0" smtClean="0">
                <a:latin typeface="+mn-ea"/>
              </a:rPr>
              <a:t>=[</a:t>
            </a:r>
            <a:r>
              <a:rPr lang="en-US" altLang="zh-CN" sz="2000" i="1" dirty="0" smtClean="0">
                <a:latin typeface="+mn-ea"/>
              </a:rPr>
              <a:t>x</a:t>
            </a:r>
            <a:r>
              <a:rPr lang="en-US" altLang="zh-CN" sz="2000" baseline="-25000" dirty="0" smtClean="0">
                <a:latin typeface="+mn-ea"/>
              </a:rPr>
              <a:t>1</a:t>
            </a:r>
            <a:r>
              <a:rPr lang="en-US" altLang="zh-CN" sz="2000" dirty="0" smtClean="0">
                <a:latin typeface="+mn-ea"/>
              </a:rPr>
              <a:t>,</a:t>
            </a:r>
            <a:r>
              <a:rPr lang="en-US" altLang="zh-CN" sz="2000" i="1" dirty="0" smtClean="0">
                <a:latin typeface="+mn-ea"/>
              </a:rPr>
              <a:t>x</a:t>
            </a:r>
            <a:r>
              <a:rPr lang="en-US" altLang="zh-CN" sz="2000" baseline="-25000" dirty="0" smtClean="0">
                <a:latin typeface="+mn-ea"/>
              </a:rPr>
              <a:t>2</a:t>
            </a:r>
            <a:r>
              <a:rPr lang="en-US" altLang="zh-CN" sz="2000" dirty="0" smtClean="0">
                <a:latin typeface="+mn-ea"/>
              </a:rPr>
              <a:t>]; </a:t>
            </a:r>
            <a:r>
              <a:rPr lang="en-US" altLang="zh-CN" sz="2000" i="1" dirty="0" smtClean="0">
                <a:latin typeface="+mn-ea"/>
              </a:rPr>
              <a:t>K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en-US" altLang="zh-CN" sz="2000" dirty="0" err="1" smtClean="0">
                <a:latin typeface="+mn-ea"/>
              </a:rPr>
              <a:t>x</a:t>
            </a:r>
            <a:r>
              <a:rPr lang="en-US" altLang="zh-CN" sz="2000" baseline="-25000" dirty="0" err="1" smtClean="0">
                <a:latin typeface="+mn-ea"/>
              </a:rPr>
              <a:t>i</a:t>
            </a:r>
            <a:r>
              <a:rPr lang="en-US" altLang="zh-CN" sz="2000" dirty="0" err="1" smtClean="0">
                <a:latin typeface="+mn-ea"/>
              </a:rPr>
              <a:t>,x</a:t>
            </a:r>
            <a:r>
              <a:rPr lang="en-US" altLang="zh-CN" sz="2000" baseline="-25000" dirty="0" err="1" smtClean="0">
                <a:latin typeface="+mn-ea"/>
              </a:rPr>
              <a:t>j</a:t>
            </a:r>
            <a:r>
              <a:rPr lang="en-US" altLang="zh-CN" sz="2000" dirty="0" smtClean="0">
                <a:latin typeface="+mn-ea"/>
              </a:rPr>
              <a:t>) = (1+</a:t>
            </a:r>
            <a:r>
              <a:rPr lang="en-US" altLang="zh-CN" sz="2000" i="1" dirty="0" smtClean="0">
                <a:latin typeface="+mn-ea"/>
              </a:rPr>
              <a:t>x</a:t>
            </a:r>
            <a:r>
              <a:rPr lang="en-US" altLang="zh-CN" sz="2000" i="1" baseline="-25000" dirty="0" smtClean="0">
                <a:latin typeface="+mn-ea"/>
              </a:rPr>
              <a:t>i</a:t>
            </a:r>
            <a:r>
              <a:rPr lang="en-US" altLang="zh-CN" sz="2000" dirty="0" smtClean="0">
                <a:latin typeface="+mn-ea"/>
                <a:cs typeface="Times New Roman"/>
                <a:sym typeface="Wingdings"/>
              </a:rPr>
              <a:t></a:t>
            </a:r>
            <a:r>
              <a:rPr lang="en-US" altLang="zh-CN" sz="2000" i="1" dirty="0" smtClean="0">
                <a:latin typeface="+mn-ea"/>
              </a:rPr>
              <a:t>x</a:t>
            </a:r>
            <a:r>
              <a:rPr lang="en-US" altLang="zh-CN" sz="2000" i="1" baseline="-25000" dirty="0" smtClean="0">
                <a:latin typeface="+mn-ea"/>
              </a:rPr>
              <a:t>j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en-US" altLang="zh-CN" sz="2000" baseline="30000" dirty="0" smtClean="0">
                <a:latin typeface="+mn-ea"/>
              </a:rPr>
              <a:t>2</a:t>
            </a:r>
            <a:r>
              <a:rPr lang="en-US" altLang="zh-CN" sz="1600" dirty="0" smtClean="0">
                <a:latin typeface="+mn-ea"/>
              </a:rPr>
              <a:t>	  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09597"/>
              </p:ext>
            </p:extLst>
          </p:nvPr>
        </p:nvGraphicFramePr>
        <p:xfrm>
          <a:off x="609600" y="4343400"/>
          <a:ext cx="789305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32" name="Equation" r:id="rId4" imgW="4749800" imgH="1270000" progId="Equation.3">
                  <p:embed/>
                </p:oleObj>
              </mc:Choice>
              <mc:Fallback>
                <p:oleObj name="Equation" r:id="rId4" imgW="4749800" imgH="1270000" progId="Equation.3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343400"/>
                        <a:ext cx="7893050" cy="21335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007056"/>
            <a:ext cx="8283575" cy="461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2" y="1066800"/>
            <a:ext cx="8039548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70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Kernels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200899" name="Picture 1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066800"/>
            <a:ext cx="741974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314148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Linear Classifier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86594" y="5638800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5400000" flipH="1" flipV="1">
            <a:off x="-1218406" y="3733800"/>
            <a:ext cx="381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219994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53394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53394" y="4648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67794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34394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058194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981994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515394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372394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896394" y="2895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886994" y="3276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277394" y="2286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353594" y="3352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277394" y="4038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667794" y="2971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810794" y="3810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886994" y="27432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115594" y="4114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344194" y="35814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rot="16200000" flipH="1">
            <a:off x="1143793" y="2819400"/>
            <a:ext cx="3124200" cy="2362200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6994" y="45720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w</a:t>
            </a:r>
            <a:r>
              <a:rPr lang="en-AU" altLang="zh-CN" dirty="0" smtClean="0">
                <a:solidFill>
                  <a:srgbClr val="000000"/>
                </a:solidFill>
                <a:latin typeface="Times New Roman"/>
                <a:cs typeface="Times New Roman"/>
              </a:rPr>
              <a:t>·</a:t>
            </a:r>
            <a:r>
              <a:rPr lang="en-AU" altLang="zh-CN" dirty="0" smtClean="0">
                <a:solidFill>
                  <a:srgbClr val="000000"/>
                </a:solidFill>
              </a:rPr>
              <a:t>x + b &gt;0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039394" y="3429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86594" y="32004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err="1" smtClean="0">
                <a:solidFill>
                  <a:srgbClr val="000000"/>
                </a:solidFill>
              </a:rPr>
              <a:t>w</a:t>
            </a:r>
            <a:r>
              <a:rPr lang="en-AU" altLang="zh-CN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·</a:t>
            </a:r>
            <a:r>
              <a:rPr lang="en-AU" altLang="zh-CN" dirty="0" err="1" smtClean="0">
                <a:solidFill>
                  <a:srgbClr val="000000"/>
                </a:solidFill>
              </a:rPr>
              <a:t>x</a:t>
            </a:r>
            <a:r>
              <a:rPr lang="en-AU" altLang="zh-CN" dirty="0" smtClean="0">
                <a:solidFill>
                  <a:srgbClr val="000000"/>
                </a:solidFill>
              </a:rPr>
              <a:t> + b &lt;0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3181010">
            <a:off x="1440362" y="262425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err="1" smtClean="0">
                <a:solidFill>
                  <a:srgbClr val="000000"/>
                </a:solidFill>
              </a:rPr>
              <a:t>w</a:t>
            </a:r>
            <a:r>
              <a:rPr lang="en-AU" altLang="zh-CN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·</a:t>
            </a:r>
            <a:r>
              <a:rPr lang="en-AU" altLang="zh-CN" dirty="0" err="1" smtClean="0">
                <a:solidFill>
                  <a:srgbClr val="000000"/>
                </a:solidFill>
              </a:rPr>
              <a:t>x</a:t>
            </a:r>
            <a:r>
              <a:rPr lang="en-AU" altLang="zh-CN" dirty="0" smtClean="0">
                <a:solidFill>
                  <a:srgbClr val="000000"/>
                </a:solidFill>
              </a:rPr>
              <a:t> + b =0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4648200" y="1557338"/>
          <a:ext cx="383063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7" name="Equation" r:id="rId4" imgW="1612900" imgH="431800" progId="">
                  <p:embed/>
                </p:oleObj>
              </mc:Choice>
              <mc:Fallback>
                <p:oleObj name="Equation" r:id="rId4" imgW="1612900" imgH="431800" progId="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57338"/>
                        <a:ext cx="3830638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箭头连接符 43"/>
          <p:cNvCxnSpPr/>
          <p:nvPr/>
        </p:nvCxnSpPr>
        <p:spPr>
          <a:xfrm flipV="1">
            <a:off x="2545016" y="2971800"/>
            <a:ext cx="1066800" cy="83820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29794" y="2590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w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5943600" y="3048000"/>
          <a:ext cx="1752600" cy="125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8" name="Equation" r:id="rId6" imgW="888614" imgH="634725" progId="">
                  <p:embed/>
                </p:oleObj>
              </mc:Choice>
              <mc:Fallback>
                <p:oleObj name="Equation" r:id="rId6" imgW="888614" imgH="634725" progId="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048000"/>
                        <a:ext cx="1752600" cy="12518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5867400" y="4800600"/>
          <a:ext cx="2669116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9" name="Equation" r:id="rId8" imgW="1231900" imgH="457200" progId="">
                  <p:embed/>
                </p:oleObj>
              </mc:Choice>
              <mc:Fallback>
                <p:oleObj name="Equation" r:id="rId8" imgW="1231900" imgH="457200" progId="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800600"/>
                        <a:ext cx="2669116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26777"/>
              </p:ext>
            </p:extLst>
          </p:nvPr>
        </p:nvGraphicFramePr>
        <p:xfrm>
          <a:off x="5410200" y="1066800"/>
          <a:ext cx="22320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10" name="Equation" r:id="rId10" imgW="939392" imgH="203112" progId="">
                  <p:embed/>
                </p:oleObj>
              </mc:Choice>
              <mc:Fallback>
                <p:oleObj name="Equation" r:id="rId10" imgW="939392" imgH="203112" progId="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066800"/>
                        <a:ext cx="22320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229600" cy="386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6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43000"/>
            <a:ext cx="8229600" cy="416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3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18" y="1219200"/>
            <a:ext cx="8222782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7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6705600" cy="563562"/>
          </a:xfrm>
        </p:spPr>
        <p:txBody>
          <a:bodyPr/>
          <a:lstStyle/>
          <a:p>
            <a:r>
              <a:rPr lang="en-AU" altLang="zh-CN" dirty="0" smtClean="0"/>
              <a:t>String Kernel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723" y="2819400"/>
            <a:ext cx="72771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219546"/>
              </p:ext>
            </p:extLst>
          </p:nvPr>
        </p:nvGraphicFramePr>
        <p:xfrm>
          <a:off x="2514600" y="5029200"/>
          <a:ext cx="458804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1" name="Equation" r:id="rId5" imgW="2235200" imgH="482600" progId="">
                  <p:embed/>
                </p:oleObj>
              </mc:Choice>
              <mc:Fallback>
                <p:oleObj name="Equation" r:id="rId5" imgW="2235200" imgH="482600" progId="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029200"/>
                        <a:ext cx="4588042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030165"/>
            <a:ext cx="8839200" cy="160020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AU" altLang="zh-CN" sz="2000" dirty="0" smtClean="0"/>
              <a:t>Calculate the similarity </a:t>
            </a:r>
            <a:r>
              <a:rPr lang="en-AU" altLang="zh-CN" sz="2000" dirty="0"/>
              <a:t>between text </a:t>
            </a:r>
            <a:r>
              <a:rPr lang="en-AU" altLang="zh-CN" sz="2000" dirty="0" smtClean="0"/>
              <a:t>strings.</a:t>
            </a:r>
          </a:p>
          <a:p>
            <a:pPr>
              <a:lnSpc>
                <a:spcPct val="160000"/>
              </a:lnSpc>
            </a:pPr>
            <a:r>
              <a:rPr lang="en-AU" altLang="zh-CN" sz="2000" dirty="0" smtClean="0"/>
              <a:t>The substring ‘</a:t>
            </a:r>
            <a:r>
              <a:rPr lang="en-AU" altLang="zh-CN" sz="2000" dirty="0" smtClean="0">
                <a:solidFill>
                  <a:srgbClr val="7030A0"/>
                </a:solidFill>
              </a:rPr>
              <a:t>c</a:t>
            </a:r>
            <a:r>
              <a:rPr lang="en-AU" altLang="zh-CN" sz="2000" dirty="0" smtClean="0"/>
              <a:t>-</a:t>
            </a:r>
            <a:r>
              <a:rPr lang="en-AU" altLang="zh-CN" sz="2000" dirty="0" smtClean="0">
                <a:solidFill>
                  <a:srgbClr val="7030A0"/>
                </a:solidFill>
              </a:rPr>
              <a:t>a</a:t>
            </a:r>
            <a:r>
              <a:rPr lang="en-AU" altLang="zh-CN" sz="2000" dirty="0" smtClean="0"/>
              <a:t>-</a:t>
            </a:r>
            <a:r>
              <a:rPr lang="en-AU" altLang="zh-CN" sz="2000" dirty="0" smtClean="0">
                <a:solidFill>
                  <a:srgbClr val="7030A0"/>
                </a:solidFill>
              </a:rPr>
              <a:t>r</a:t>
            </a:r>
            <a:r>
              <a:rPr lang="en-AU" altLang="zh-CN" sz="2000" dirty="0" smtClean="0"/>
              <a:t>’ is present in both </a:t>
            </a:r>
            <a:r>
              <a:rPr lang="en-AU" altLang="zh-CN" sz="2000" dirty="0" smtClean="0">
                <a:solidFill>
                  <a:srgbClr val="FF0000"/>
                </a:solidFill>
              </a:rPr>
              <a:t>Car</a:t>
            </a:r>
            <a:r>
              <a:rPr lang="en-AU" altLang="zh-CN" sz="2000" dirty="0" smtClean="0"/>
              <a:t> and </a:t>
            </a:r>
            <a:r>
              <a:rPr lang="en-AU" altLang="zh-CN" sz="2000" dirty="0" smtClean="0">
                <a:solidFill>
                  <a:srgbClr val="FF0000"/>
                </a:solidFill>
              </a:rPr>
              <a:t>C</a:t>
            </a:r>
            <a:r>
              <a:rPr lang="en-AU" altLang="zh-CN" sz="2000" dirty="0" smtClean="0"/>
              <a:t>ust</a:t>
            </a:r>
            <a:r>
              <a:rPr lang="en-AU" altLang="zh-CN" sz="2000" dirty="0" smtClean="0">
                <a:solidFill>
                  <a:srgbClr val="FF0000"/>
                </a:solidFill>
              </a:rPr>
              <a:t>ar</a:t>
            </a:r>
            <a:r>
              <a:rPr lang="en-AU" altLang="zh-CN" sz="2000" dirty="0" smtClean="0"/>
              <a:t>d.</a:t>
            </a:r>
          </a:p>
          <a:p>
            <a:pPr>
              <a:lnSpc>
                <a:spcPct val="160000"/>
              </a:lnSpc>
            </a:pPr>
            <a:r>
              <a:rPr lang="en-AU" altLang="zh-CN" sz="2000" dirty="0" smtClean="0"/>
              <a:t>Each substring corresponds to a dimension of the feature space.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5257800" cy="33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2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315325" cy="487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03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4" y="1180348"/>
            <a:ext cx="8319096" cy="407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Solutions of w &amp; 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48005"/>
              </p:ext>
            </p:extLst>
          </p:nvPr>
        </p:nvGraphicFramePr>
        <p:xfrm>
          <a:off x="879231" y="1295400"/>
          <a:ext cx="7851775" cy="474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150" name="Equation" r:id="rId3" imgW="4419600" imgH="2463800" progId="">
                  <p:embed/>
                </p:oleObj>
              </mc:Choice>
              <mc:Fallback>
                <p:oleObj name="Equation" r:id="rId3" imgW="4419600" imgH="2463800" progId="">
                  <p:embed/>
                  <p:pic>
                    <p:nvPicPr>
                      <p:cNvPr id="0" name="Picture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231" y="1295400"/>
                        <a:ext cx="7851775" cy="474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684010"/>
              </p:ext>
            </p:extLst>
          </p:nvPr>
        </p:nvGraphicFramePr>
        <p:xfrm>
          <a:off x="4876800" y="5194300"/>
          <a:ext cx="383542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151" name="Equation" r:id="rId5" imgW="2006600" imgH="431800" progId="">
                  <p:embed/>
                </p:oleObj>
              </mc:Choice>
              <mc:Fallback>
                <p:oleObj name="Equation" r:id="rId5" imgW="2006600" imgH="431800" progId="">
                  <p:embed/>
                  <p:pic>
                    <p:nvPicPr>
                      <p:cNvPr id="0" name="Picture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194300"/>
                        <a:ext cx="3835427" cy="8255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14400" y="5105400"/>
            <a:ext cx="28194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右箭头 7"/>
          <p:cNvSpPr/>
          <p:nvPr/>
        </p:nvSpPr>
        <p:spPr>
          <a:xfrm>
            <a:off x="3962400" y="5486400"/>
            <a:ext cx="914400" cy="304800"/>
          </a:xfrm>
          <a:prstGeom prst="leftRightArrow">
            <a:avLst/>
          </a:prstGeo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429000" y="6338888"/>
            <a:ext cx="2133600" cy="244475"/>
          </a:xfrm>
        </p:spPr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447800"/>
            <a:ext cx="8188325" cy="33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47800"/>
            <a:ext cx="7499398" cy="487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SVM Legend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72036"/>
            <a:ext cx="4652931" cy="220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970" name="Picture 2" descr="http://datascience.columbia.edu/files/seasdepts/jlb2180@columbia.edu/person/person_images/Vapnik_we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97" y="1143000"/>
            <a:ext cx="1295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Distance to Hyperplane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686594" y="5638800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218406" y="3733800"/>
            <a:ext cx="381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219994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753394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753394" y="4648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67794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134394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58194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981994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15394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72394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896394" y="2895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886994" y="3276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277394" y="2286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353594" y="3352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77394" y="4038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667794" y="2971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810794" y="3810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886994" y="27432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15594" y="4114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344194" y="35814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rot="16200000" flipH="1">
            <a:off x="1143793" y="2819400"/>
            <a:ext cx="3124200" cy="2362200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4039394" y="3429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stCxn id="18" idx="3"/>
          </p:cNvCxnSpPr>
          <p:nvPr/>
        </p:nvCxnSpPr>
        <p:spPr>
          <a:xfrm rot="5400000">
            <a:off x="2281216" y="2204220"/>
            <a:ext cx="860517" cy="1154159"/>
          </a:xfrm>
          <a:prstGeom prst="line">
            <a:avLst/>
          </a:prstGeom>
          <a:ln w="12700"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77394" y="1992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29594" y="31242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x</a:t>
            </a:r>
            <a:r>
              <a:rPr lang="en-AU" altLang="zh-CN" dirty="0" smtClean="0">
                <a:solidFill>
                  <a:srgbClr val="000000"/>
                </a:solidFill>
                <a:latin typeface="Times New Roman"/>
                <a:cs typeface="Times New Roman"/>
              </a:rPr>
              <a:t>'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5410200" y="1295400"/>
          <a:ext cx="22320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1" name="Equation" r:id="rId4" imgW="939392" imgH="203112" progId="">
                  <p:embed/>
                </p:oleObj>
              </mc:Choice>
              <mc:Fallback>
                <p:oleObj name="Equation" r:id="rId4" imgW="939392" imgH="203112" progId="">
                  <p:embed/>
                  <p:pic>
                    <p:nvPicPr>
                      <p:cNvPr id="0" name="Picture 4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95400"/>
                        <a:ext cx="22320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486400" y="2286000"/>
          <a:ext cx="2887663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2" name="Equation" r:id="rId6" imgW="1409088" imgH="863225" progId="">
                  <p:embed/>
                </p:oleObj>
              </mc:Choice>
              <mc:Fallback>
                <p:oleObj name="Equation" r:id="rId6" imgW="1409088" imgH="863225" progId="">
                  <p:embed/>
                  <p:pic>
                    <p:nvPicPr>
                      <p:cNvPr id="0" name="Picture 4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286000"/>
                        <a:ext cx="2887663" cy="176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68884"/>
              </p:ext>
            </p:extLst>
          </p:nvPr>
        </p:nvGraphicFramePr>
        <p:xfrm>
          <a:off x="4648200" y="4572000"/>
          <a:ext cx="4094163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3" name="Equation" r:id="rId8" imgW="1726451" imgH="634725" progId="">
                  <p:embed/>
                </p:oleObj>
              </mc:Choice>
              <mc:Fallback>
                <p:oleObj name="Equation" r:id="rId8" imgW="1726451" imgH="634725" progId="">
                  <p:embed/>
                  <p:pic>
                    <p:nvPicPr>
                      <p:cNvPr id="0" name="Picture 4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572000"/>
                        <a:ext cx="4094163" cy="1308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箭头连接符 43"/>
          <p:cNvCxnSpPr/>
          <p:nvPr/>
        </p:nvCxnSpPr>
        <p:spPr>
          <a:xfrm flipV="1">
            <a:off x="686594" y="4076700"/>
            <a:ext cx="2057400" cy="156210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1570038" y="4953000"/>
          <a:ext cx="49876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4" name="Equation" r:id="rId10" imgW="342751" imgH="418918" progId="">
                  <p:embed/>
                </p:oleObj>
              </mc:Choice>
              <mc:Fallback>
                <p:oleObj name="Equation" r:id="rId10" imgW="342751" imgH="418918" progId="">
                  <p:embed/>
                  <p:pic>
                    <p:nvPicPr>
                      <p:cNvPr id="0" name="Picture 4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8" y="4953000"/>
                        <a:ext cx="498764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2" y="1886066"/>
            <a:ext cx="7916338" cy="249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5220" y="45720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Polynomial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4269" y="4572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RBF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1821" y="45720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ANN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Boundaries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209926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4454" r="4971" b="5834"/>
          <a:stretch/>
        </p:blipFill>
        <p:spPr bwMode="auto">
          <a:xfrm>
            <a:off x="4572001" y="940217"/>
            <a:ext cx="3886200" cy="2945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r="5669"/>
          <a:stretch/>
        </p:blipFill>
        <p:spPr bwMode="auto">
          <a:xfrm>
            <a:off x="514815" y="1728787"/>
            <a:ext cx="3980985" cy="368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" t="4567" r="7562" b="5142"/>
          <a:stretch/>
        </p:blipFill>
        <p:spPr>
          <a:xfrm>
            <a:off x="4495801" y="3860383"/>
            <a:ext cx="4038600" cy="27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Capacity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629032" y="5774312"/>
            <a:ext cx="7948642" cy="5502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straight line can classify (shatter) a certain set of 3 (not 4) points, 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regardless their labels.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214942" y="3631172"/>
            <a:ext cx="3286148" cy="1715306"/>
            <a:chOff x="5214942" y="3631172"/>
            <a:chExt cx="3286148" cy="1715306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5216530" y="5344096"/>
              <a:ext cx="2071702" cy="1588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5400000" flipH="1" flipV="1">
              <a:off x="4357686" y="4488428"/>
              <a:ext cx="1715306" cy="794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/>
            <p:cNvSpPr/>
            <p:nvPr/>
          </p:nvSpPr>
          <p:spPr>
            <a:xfrm>
              <a:off x="6358744" y="3988362"/>
              <a:ext cx="142876" cy="14287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645158" y="4274114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573852" y="4917056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5645158" y="5059932"/>
              <a:ext cx="142876" cy="14287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 flipV="1">
              <a:off x="5645158" y="3988362"/>
              <a:ext cx="1357322" cy="785818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5359406" y="4488825"/>
              <a:ext cx="1357322" cy="785422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http://icongal.com/gallery/image/270481/quit_delete_close_exit_terminate_cancel_error_edit_like_questi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15272" y="4202676"/>
              <a:ext cx="785818" cy="785819"/>
            </a:xfrm>
            <a:prstGeom prst="rect">
              <a:avLst/>
            </a:prstGeom>
            <a:noFill/>
          </p:spPr>
        </p:pic>
      </p:grpSp>
      <p:grpSp>
        <p:nvGrpSpPr>
          <p:cNvPr id="36" name="组合 35"/>
          <p:cNvGrpSpPr/>
          <p:nvPr/>
        </p:nvGrpSpPr>
        <p:grpSpPr>
          <a:xfrm>
            <a:off x="5214942" y="1416594"/>
            <a:ext cx="3190884" cy="1715306"/>
            <a:chOff x="5214942" y="1416594"/>
            <a:chExt cx="3190884" cy="1715306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5216530" y="3129518"/>
              <a:ext cx="2071702" cy="1588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5400000" flipH="1" flipV="1">
              <a:off x="4357686" y="2273850"/>
              <a:ext cx="1715306" cy="794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等腰三角形 12"/>
            <p:cNvSpPr/>
            <p:nvPr/>
          </p:nvSpPr>
          <p:spPr>
            <a:xfrm>
              <a:off x="6358744" y="1773784"/>
              <a:ext cx="142876" cy="14287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144430" y="2702478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5573720" y="2345288"/>
              <a:ext cx="142876" cy="14287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5359406" y="1916660"/>
              <a:ext cx="1571636" cy="1000132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4" descr="http://images.all-free-download.com/images/graphicthumb/tick_ok_sign_419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43834" y="1988098"/>
              <a:ext cx="761992" cy="761992"/>
            </a:xfrm>
            <a:prstGeom prst="rect">
              <a:avLst/>
            </a:prstGeom>
            <a:noFill/>
          </p:spPr>
        </p:pic>
      </p:grpSp>
      <p:grpSp>
        <p:nvGrpSpPr>
          <p:cNvPr id="37" name="组合 36"/>
          <p:cNvGrpSpPr/>
          <p:nvPr/>
        </p:nvGrpSpPr>
        <p:grpSpPr>
          <a:xfrm>
            <a:off x="714348" y="1416594"/>
            <a:ext cx="3214710" cy="1715306"/>
            <a:chOff x="714348" y="1416594"/>
            <a:chExt cx="3214710" cy="1715306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1857356" y="3129518"/>
              <a:ext cx="2071702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rot="5400000" flipH="1" flipV="1">
              <a:off x="998512" y="2273850"/>
              <a:ext cx="1715306" cy="79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等腰三角形 7"/>
            <p:cNvSpPr/>
            <p:nvPr/>
          </p:nvSpPr>
          <p:spPr>
            <a:xfrm>
              <a:off x="2999570" y="1773784"/>
              <a:ext cx="142876" cy="14287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3752" y="2345288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85256" y="2702478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142314" y="1773784"/>
              <a:ext cx="1643074" cy="107157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4" descr="http://images.all-free-download.com/images/graphicthumb/tick_ok_sign_419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48" y="1988098"/>
              <a:ext cx="761992" cy="761992"/>
            </a:xfrm>
            <a:prstGeom prst="rect">
              <a:avLst/>
            </a:prstGeom>
            <a:noFill/>
          </p:spPr>
        </p:pic>
      </p:grpSp>
      <p:grpSp>
        <p:nvGrpSpPr>
          <p:cNvPr id="38" name="组合 37"/>
          <p:cNvGrpSpPr/>
          <p:nvPr/>
        </p:nvGrpSpPr>
        <p:grpSpPr>
          <a:xfrm>
            <a:off x="714348" y="3630378"/>
            <a:ext cx="3286147" cy="1715306"/>
            <a:chOff x="714348" y="3630378"/>
            <a:chExt cx="3286147" cy="1715306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1856562" y="5343302"/>
              <a:ext cx="2071702" cy="1588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rot="5400000" flipH="1" flipV="1">
              <a:off x="997718" y="4487634"/>
              <a:ext cx="1715306" cy="794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2212958" y="4559072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84462" y="4916262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999570" y="4059800"/>
              <a:ext cx="142876" cy="142876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 rot="5400000">
              <a:off x="2786446" y="4131635"/>
              <a:ext cx="1500198" cy="92790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4" descr="http://images.all-free-download.com/images/graphicthumb/tick_ok_sign_419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48" y="4226502"/>
              <a:ext cx="761992" cy="76199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4195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Capacity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785918" y="5486972"/>
            <a:ext cx="5500726" cy="1588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285784" y="3416064"/>
            <a:ext cx="4143404" cy="1588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43372" y="2202412"/>
            <a:ext cx="142876" cy="1428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29256" y="3273982"/>
            <a:ext cx="142876" cy="1428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14876" y="4631304"/>
            <a:ext cx="142876" cy="1428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43240" y="3845486"/>
            <a:ext cx="142876" cy="1428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43174" y="2702478"/>
            <a:ext cx="3429024" cy="164307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000364" y="1916660"/>
            <a:ext cx="2071702" cy="3214710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57422" y="2988230"/>
            <a:ext cx="3500462" cy="1857388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071934" y="1428736"/>
            <a:ext cx="1571636" cy="2286016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95310" y="5774312"/>
            <a:ext cx="7739090" cy="7026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 rectangle can classify (shatter) a certain set of 4 points, 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regardless of their labels.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VC Dimension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8023225" cy="3038475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1800" dirty="0"/>
              <a:t>The VC dimension of a model M is </a:t>
            </a:r>
            <a:r>
              <a:rPr lang="en-US" altLang="zh-CN" sz="1800" i="1" dirty="0">
                <a:solidFill>
                  <a:srgbClr val="FF0000"/>
                </a:solidFill>
              </a:rPr>
              <a:t>h</a:t>
            </a:r>
            <a:r>
              <a:rPr lang="en-US" altLang="zh-CN" sz="1800" dirty="0"/>
              <a:t> if there </a:t>
            </a:r>
            <a:r>
              <a:rPr lang="en-US" altLang="zh-CN" sz="1800" i="1" dirty="0"/>
              <a:t>exists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a set of (up to) </a:t>
            </a:r>
            <a:r>
              <a:rPr lang="en-US" altLang="zh-CN" sz="1800" i="1" dirty="0">
                <a:solidFill>
                  <a:srgbClr val="FF0000"/>
                </a:solidFill>
              </a:rPr>
              <a:t>h</a:t>
            </a:r>
            <a:r>
              <a:rPr lang="en-US" altLang="zh-CN" sz="1800" dirty="0"/>
              <a:t> points that can be </a:t>
            </a:r>
            <a:r>
              <a:rPr lang="en-US" altLang="zh-CN" sz="1800" i="1" dirty="0">
                <a:solidFill>
                  <a:srgbClr val="FF0000"/>
                </a:solidFill>
              </a:rPr>
              <a:t>shattered</a:t>
            </a:r>
            <a:r>
              <a:rPr lang="en-US" altLang="zh-CN" sz="1800" dirty="0"/>
              <a:t> by M.</a:t>
            </a:r>
          </a:p>
          <a:p>
            <a:pPr algn="just">
              <a:lnSpc>
                <a:spcPct val="170000"/>
              </a:lnSpc>
            </a:pPr>
            <a:r>
              <a:rPr lang="en-US" altLang="zh-CN" sz="1800" dirty="0"/>
              <a:t>The </a:t>
            </a:r>
            <a:r>
              <a:rPr lang="en-US" altLang="zh-CN" sz="1800" i="1" dirty="0"/>
              <a:t>h </a:t>
            </a:r>
            <a:r>
              <a:rPr lang="en-US" altLang="zh-CN" sz="1800" dirty="0"/>
              <a:t>value</a:t>
            </a:r>
            <a:r>
              <a:rPr lang="en-US" altLang="zh-CN" sz="1800" i="1" dirty="0"/>
              <a:t> </a:t>
            </a:r>
            <a:r>
              <a:rPr lang="en-US" altLang="zh-CN" sz="1800" dirty="0"/>
              <a:t>of a hyperplane in </a:t>
            </a:r>
            <a:r>
              <a:rPr lang="en-US" altLang="zh-CN" sz="1800" b="1" dirty="0" err="1"/>
              <a:t>R</a:t>
            </a:r>
            <a:r>
              <a:rPr lang="en-US" altLang="zh-CN" sz="1800" baseline="30000" dirty="0" err="1"/>
              <a:t>n</a:t>
            </a:r>
            <a:r>
              <a:rPr lang="en-US" altLang="zh-CN" sz="1800" dirty="0"/>
              <a:t> is n+1.</a:t>
            </a:r>
          </a:p>
          <a:p>
            <a:pPr algn="just">
              <a:lnSpc>
                <a:spcPct val="170000"/>
              </a:lnSpc>
            </a:pPr>
            <a:r>
              <a:rPr lang="en-US" altLang="zh-CN" sz="1800" dirty="0"/>
              <a:t>The </a:t>
            </a:r>
            <a:r>
              <a:rPr lang="en-US" altLang="zh-CN" sz="1800" i="1" dirty="0"/>
              <a:t>h </a:t>
            </a:r>
            <a:r>
              <a:rPr lang="en-US" altLang="zh-CN" sz="1800" dirty="0"/>
              <a:t>value</a:t>
            </a:r>
            <a:r>
              <a:rPr lang="en-US" altLang="zh-CN" sz="1800" i="1" dirty="0"/>
              <a:t> </a:t>
            </a:r>
            <a:r>
              <a:rPr lang="en-US" altLang="zh-CN" sz="1800" dirty="0"/>
              <a:t>of </a:t>
            </a:r>
            <a:r>
              <a:rPr lang="en-US" altLang="zh-CN" sz="1800" dirty="0" smtClean="0"/>
              <a:t>DT is </a:t>
            </a:r>
            <a:r>
              <a:rPr lang="en-US" altLang="zh-CN" sz="1800" dirty="0"/>
              <a:t>roughly the number of internal nodes.</a:t>
            </a:r>
          </a:p>
          <a:p>
            <a:pPr algn="just">
              <a:lnSpc>
                <a:spcPct val="170000"/>
              </a:lnSpc>
            </a:pPr>
            <a:r>
              <a:rPr lang="en-US" altLang="zh-CN" sz="1800" dirty="0"/>
              <a:t>The </a:t>
            </a:r>
            <a:r>
              <a:rPr lang="en-US" altLang="zh-CN" sz="1800" i="1" dirty="0"/>
              <a:t>h </a:t>
            </a:r>
            <a:r>
              <a:rPr lang="en-US" altLang="zh-CN" sz="1800" dirty="0"/>
              <a:t>value</a:t>
            </a:r>
            <a:r>
              <a:rPr lang="en-US" altLang="zh-CN" sz="1800" i="1" dirty="0"/>
              <a:t> </a:t>
            </a:r>
            <a:r>
              <a:rPr lang="en-US" altLang="zh-CN" sz="1800" dirty="0"/>
              <a:t>of SVM depends on the kernel function in use</a:t>
            </a:r>
            <a:r>
              <a:rPr lang="en-US" altLang="zh-CN" sz="1800" dirty="0" smtClean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altLang="zh-CN" sz="1800" dirty="0"/>
              <a:t>VC dimension is pessimistic: arbitrary assignment of labels. </a:t>
            </a:r>
          </a:p>
          <a:p>
            <a:pPr algn="just">
              <a:lnSpc>
                <a:spcPct val="170000"/>
              </a:lnSpc>
            </a:pPr>
            <a:r>
              <a:rPr lang="en-US" altLang="zh-CN" sz="1800" dirty="0"/>
              <a:t>Real data sets: points with same labels tend to be close to each other</a:t>
            </a:r>
            <a:r>
              <a:rPr lang="en-US" altLang="zh-CN" sz="1800" dirty="0" smtClean="0"/>
              <a:t>.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427953"/>
              </p:ext>
            </p:extLst>
          </p:nvPr>
        </p:nvGraphicFramePr>
        <p:xfrm>
          <a:off x="762000" y="4957097"/>
          <a:ext cx="78755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6" name="公式" r:id="rId4" imgW="4000500" imgH="533400" progId="Equation.3">
                  <p:embed/>
                </p:oleObj>
              </mc:Choice>
              <mc:Fallback>
                <p:oleObj name="公式" r:id="rId4" imgW="4000500" imgH="533400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57097"/>
                        <a:ext cx="7875587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62096" y="603146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7030A0"/>
                </a:solidFill>
              </a:rPr>
              <a:t>N</a:t>
            </a:r>
            <a:r>
              <a:rPr lang="en-US" altLang="zh-CN" dirty="0" smtClean="0">
                <a:solidFill>
                  <a:srgbClr val="7030A0"/>
                </a:solidFill>
              </a:rPr>
              <a:t>: Number of training samples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399"/>
            <a:ext cx="8153400" cy="308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98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Selection of Classifiers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990600" y="5638800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914400" y="3733800"/>
            <a:ext cx="381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5240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574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57400" y="4648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9718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384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3622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2860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8194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6764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200400" y="2895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91000" y="3276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581400" y="2286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657600" y="3352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581400" y="4038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971800" y="2971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114800" y="3810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191000" y="27432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419600" y="4114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648200" y="35814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rot="16200000" flipH="1">
            <a:off x="1447799" y="2819400"/>
            <a:ext cx="3124200" cy="2362200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4343400" y="3429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rot="16200000" flipH="1">
            <a:off x="1371599" y="3276599"/>
            <a:ext cx="3352802" cy="1524003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16200000" flipH="1">
            <a:off x="1600199" y="2819399"/>
            <a:ext cx="2819402" cy="2667003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16200000" flipH="1">
            <a:off x="1600199" y="3200399"/>
            <a:ext cx="3429002" cy="1600203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rot="16200000" flipH="1">
            <a:off x="1409699" y="3467099"/>
            <a:ext cx="3124202" cy="1066803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16200000" flipH="1">
            <a:off x="1371599" y="3657599"/>
            <a:ext cx="3429002" cy="685803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029200" y="1013986"/>
            <a:ext cx="38012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7030A0"/>
                </a:solidFill>
              </a:rPr>
              <a:t>Which classifier is the best?</a:t>
            </a:r>
          </a:p>
          <a:p>
            <a:endParaRPr lang="en-AU" altLang="zh-CN" sz="2000" dirty="0" smtClean="0">
              <a:solidFill>
                <a:srgbClr val="7030A0"/>
              </a:solidFill>
            </a:endParaRPr>
          </a:p>
          <a:p>
            <a:r>
              <a:rPr lang="en-AU" altLang="zh-CN" sz="2000" dirty="0" smtClean="0">
                <a:solidFill>
                  <a:srgbClr val="7030A0"/>
                </a:solidFill>
              </a:rPr>
              <a:t>All have the same training error.</a:t>
            </a:r>
          </a:p>
          <a:p>
            <a:endParaRPr lang="en-AU" altLang="zh-CN" sz="2000" dirty="0" smtClean="0">
              <a:solidFill>
                <a:srgbClr val="7030A0"/>
              </a:solidFill>
            </a:endParaRPr>
          </a:p>
          <a:p>
            <a:r>
              <a:rPr lang="en-AU" altLang="zh-CN" sz="2000" dirty="0" smtClean="0">
                <a:solidFill>
                  <a:srgbClr val="7030A0"/>
                </a:solidFill>
              </a:rPr>
              <a:t>How about generalization?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0406" y="1905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7030A0"/>
                </a:solidFill>
              </a:rPr>
              <a:t>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868" y="2577416"/>
            <a:ext cx="2679332" cy="397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Unknown Samples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438400" y="5028406"/>
            <a:ext cx="44196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533400" y="3123406"/>
            <a:ext cx="381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971800" y="36568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05200" y="35806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505200" y="40378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19600" y="41140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886200" y="39616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10000" y="44950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733800" y="30472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267200" y="47998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124200" y="434260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648200" y="22852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638800" y="26662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29200" y="16756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105400" y="27424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029200" y="34282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419600" y="23614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562600" y="31996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638800" y="21328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867400" y="35044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096000" y="29710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791200" y="2818606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742406" y="2513806"/>
            <a:ext cx="3581402" cy="1600202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28206" y="1892538"/>
            <a:ext cx="2058194" cy="2983468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13806" y="21328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A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733006" y="2742406"/>
            <a:ext cx="152400" cy="152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76600" y="15232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B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2928" y="5562600"/>
            <a:ext cx="6952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sz="2000" dirty="0" smtClean="0">
                <a:solidFill>
                  <a:srgbClr val="7030A0"/>
                </a:solidFill>
              </a:rPr>
              <a:t>Classifier B divides the space more consistently (unbiased).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 animBg="1"/>
      <p:bldP spid="40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Margins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cxnSp>
        <p:nvCxnSpPr>
          <p:cNvPr id="5" name="直接箭头连接符 4"/>
          <p:cNvCxnSpPr/>
          <p:nvPr/>
        </p:nvCxnSpPr>
        <p:spPr>
          <a:xfrm>
            <a:off x="534194" y="5638800"/>
            <a:ext cx="4190206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5400000" flipH="1" flipV="1">
            <a:off x="-1370806" y="3733800"/>
            <a:ext cx="3810000" cy="158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067594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600994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600994" y="4648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15394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81994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905794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829594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62994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19994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743994" y="2895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34594" y="3276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24994" y="2286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201194" y="3352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124994" y="40386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515394" y="2971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58394" y="3810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734594" y="27432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963194" y="41148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191794" y="35814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886994" y="3429000"/>
            <a:ext cx="76200" cy="7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rot="16200000" flipH="1">
            <a:off x="544705" y="2530189"/>
            <a:ext cx="3677856" cy="2310520"/>
          </a:xfrm>
          <a:prstGeom prst="lin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号 68"/>
          <p:cNvSpPr/>
          <p:nvPr/>
        </p:nvSpPr>
        <p:spPr>
          <a:xfrm rot="3372647">
            <a:off x="927333" y="1282233"/>
            <a:ext cx="316840" cy="750459"/>
          </a:xfrm>
          <a:prstGeom prst="leftBrace">
            <a:avLst/>
          </a:prstGeom>
          <a:ln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2133600" y="6019800"/>
            <a:ext cx="18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 smtClean="0">
                <a:solidFill>
                  <a:srgbClr val="000000"/>
                </a:solidFill>
              </a:rPr>
              <a:t>Support Vectors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87" name="曲线连接符 86"/>
          <p:cNvCxnSpPr>
            <a:stCxn id="84" idx="0"/>
            <a:endCxn id="10" idx="3"/>
          </p:cNvCxnSpPr>
          <p:nvPr/>
        </p:nvCxnSpPr>
        <p:spPr>
          <a:xfrm rot="16200000" flipV="1">
            <a:off x="2171449" y="5144546"/>
            <a:ext cx="1230359" cy="520150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曲线连接符 88"/>
          <p:cNvCxnSpPr>
            <a:stCxn id="84" idx="0"/>
            <a:endCxn id="13" idx="4"/>
          </p:cNvCxnSpPr>
          <p:nvPr/>
        </p:nvCxnSpPr>
        <p:spPr>
          <a:xfrm rot="16200000" flipV="1">
            <a:off x="1314199" y="4287295"/>
            <a:ext cx="2286000" cy="1179009"/>
          </a:xfrm>
          <a:prstGeom prst="curvedConnector3">
            <a:avLst>
              <a:gd name="adj1" fmla="val 30000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曲线连接符 92"/>
          <p:cNvCxnSpPr>
            <a:stCxn id="84" idx="0"/>
            <a:endCxn id="20" idx="4"/>
          </p:cNvCxnSpPr>
          <p:nvPr/>
        </p:nvCxnSpPr>
        <p:spPr>
          <a:xfrm rot="5400000" flipH="1" flipV="1">
            <a:off x="2152398" y="5009105"/>
            <a:ext cx="1905000" cy="116391"/>
          </a:xfrm>
          <a:prstGeom prst="curvedConnector3">
            <a:avLst>
              <a:gd name="adj1" fmla="val 44000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458522" y="1829594"/>
            <a:ext cx="4343400" cy="4559538"/>
            <a:chOff x="4458522" y="1829594"/>
            <a:chExt cx="4343400" cy="4559538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4801394" y="5638800"/>
              <a:ext cx="3885406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rot="5400000" flipH="1" flipV="1">
              <a:off x="2896394" y="3733800"/>
              <a:ext cx="3810000" cy="158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5334794" y="4267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868194" y="4191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868194" y="4648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782594" y="4724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249194" y="4572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172994" y="5105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6096794" y="3657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6630194" y="5410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487194" y="4953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011194" y="28956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8001794" y="32766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7392194" y="22860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468394" y="33528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392194" y="40386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782594" y="29718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7925594" y="38100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001794" y="27432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8230394" y="41148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458994" y="35814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8154194" y="3429000"/>
              <a:ext cx="76200" cy="76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 rot="12951925">
              <a:off x="4458522" y="3603936"/>
              <a:ext cx="4343400" cy="32306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/>
            <p:cNvCxnSpPr>
              <a:stCxn id="66" idx="3"/>
              <a:endCxn id="66" idx="1"/>
            </p:cNvCxnSpPr>
            <p:nvPr/>
          </p:nvCxnSpPr>
          <p:spPr>
            <a:xfrm rot="10800000" flipH="1" flipV="1">
              <a:off x="4870286" y="2493104"/>
              <a:ext cx="3519871" cy="2544726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左大括号 69"/>
            <p:cNvSpPr/>
            <p:nvPr/>
          </p:nvSpPr>
          <p:spPr>
            <a:xfrm rot="2356474">
              <a:off x="4610905" y="2228161"/>
              <a:ext cx="274762" cy="310769"/>
            </a:xfrm>
            <a:prstGeom prst="leftBrace">
              <a:avLst/>
            </a:prstGeom>
            <a:ln>
              <a:solidFill>
                <a:srgbClr val="7030A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946194" y="6019800"/>
              <a:ext cx="1826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altLang="zh-CN" dirty="0" smtClean="0">
                  <a:solidFill>
                    <a:srgbClr val="000000"/>
                  </a:solidFill>
                </a:rPr>
                <a:t>Support Vectors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96" name="曲线连接符 95"/>
            <p:cNvCxnSpPr>
              <a:stCxn id="85" idx="0"/>
              <a:endCxn id="41" idx="4"/>
            </p:cNvCxnSpPr>
            <p:nvPr/>
          </p:nvCxnSpPr>
          <p:spPr>
            <a:xfrm rot="16200000" flipV="1">
              <a:off x="5354096" y="4514598"/>
              <a:ext cx="2286000" cy="724403"/>
            </a:xfrm>
            <a:prstGeom prst="curvedConnector3">
              <a:avLst>
                <a:gd name="adj1" fmla="val 38751"/>
              </a:avLst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线连接符 98"/>
            <p:cNvCxnSpPr>
              <a:stCxn id="85" idx="0"/>
              <a:endCxn id="48" idx="5"/>
            </p:cNvCxnSpPr>
            <p:nvPr/>
          </p:nvCxnSpPr>
          <p:spPr>
            <a:xfrm rot="5400000" flipH="1" flipV="1">
              <a:off x="6200187" y="4762752"/>
              <a:ext cx="1916159" cy="59793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 rot="19705207">
            <a:off x="488009" y="117757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margin</a:t>
            </a:r>
            <a:endParaRPr lang="zh-CN" altLang="en-US" dirty="0">
              <a:solidFill>
                <a:srgbClr val="000000"/>
              </a:solidFill>
            </a:endParaRPr>
          </a:p>
        </p:txBody>
      </p:sp>
      <p:cxnSp>
        <p:nvCxnSpPr>
          <p:cNvPr id="63" name="直接连接符 62"/>
          <p:cNvCxnSpPr/>
          <p:nvPr/>
        </p:nvCxnSpPr>
        <p:spPr>
          <a:xfrm rot="16200000" flipH="1">
            <a:off x="550212" y="2530189"/>
            <a:ext cx="3677856" cy="231052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rot="16200000" flipH="1">
            <a:off x="542066" y="2524449"/>
            <a:ext cx="3677856" cy="232200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94 -0.03634 L 1.38889E-6 -0.0013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9.48854E-8 L -0.03524 0.02222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Margins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990600"/>
            <a:ext cx="8023225" cy="5334000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The margin of a linear classifier is defined as the width that the boundary could be increased by before hitting a data point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Intuitively, it is safer to choose a classifier with a larger margin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Wider buffer zone for mistakes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The hyperplane is decided by only a few data points</a:t>
            </a:r>
          </a:p>
          <a:p>
            <a:pPr lvl="1"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>
                <a:solidFill>
                  <a:srgbClr val="FF0000"/>
                </a:solidFill>
              </a:rPr>
              <a:t>Support Vectors</a:t>
            </a:r>
          </a:p>
          <a:p>
            <a:pPr lvl="1"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Others can be discarded!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Select the classifier with the maximum margin</a:t>
            </a:r>
          </a:p>
          <a:p>
            <a:pPr lvl="1"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Linear Support Vector Machines (LSVM)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AU" altLang="zh-CN" sz="4200" dirty="0" smtClean="0"/>
              <a:t>How to specify the margin formally?</a:t>
            </a:r>
          </a:p>
          <a:p>
            <a:pPr lvl="1" algn="just">
              <a:lnSpc>
                <a:spcPct val="140000"/>
              </a:lnSpc>
              <a:spcBef>
                <a:spcPts val="600"/>
              </a:spcBef>
            </a:pPr>
            <a:endParaRPr lang="en-AU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184324" name="AutoShape 4" descr="http://img14.deviantart.net/28a3/i/2011/240/4/9/winding_road_psd_by_manoluv-d485f4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43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7722" y="5181600"/>
            <a:ext cx="223527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 smtClean="0"/>
              <a:t>Margins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412C5C-C73A-4010-A543-514F6E608F9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20000665">
            <a:off x="2292350" y="2600486"/>
            <a:ext cx="2971800" cy="0"/>
          </a:xfrm>
          <a:prstGeom prst="line">
            <a:avLst/>
          </a:prstGeom>
          <a:noFill/>
          <a:ln w="12700">
            <a:solidFill>
              <a:srgbClr val="9933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20000665">
            <a:off x="2438400" y="2890998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20000665">
            <a:off x="2582863" y="3179923"/>
            <a:ext cx="29718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 rot="20013014">
            <a:off x="1819093" y="1846639"/>
            <a:ext cx="3302904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FF0000"/>
                </a:solidFill>
                <a:latin typeface="Tahoma" pitchFamily="34" charset="0"/>
              </a:rPr>
              <a:t>“Predict Class = +1” zone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20013014">
            <a:off x="2882118" y="3671971"/>
            <a:ext cx="3065663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33CC33"/>
                </a:solidFill>
                <a:latin typeface="Tahoma" pitchFamily="34" charset="0"/>
              </a:rPr>
              <a:t>“Predict Class = -1” zone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 rot="19822108">
            <a:off x="1060423" y="3312757"/>
            <a:ext cx="1493838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</a:rPr>
              <a:t>wx+b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=1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 rot="19822108">
            <a:off x="1266449" y="3789266"/>
            <a:ext cx="112282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 err="1">
                <a:latin typeface="Tahoma" pitchFamily="34" charset="0"/>
              </a:rPr>
              <a:t>wx+b</a:t>
            </a:r>
            <a:r>
              <a:rPr lang="en-US" altLang="zh-CN" dirty="0">
                <a:latin typeface="Tahoma" pitchFamily="34" charset="0"/>
              </a:rPr>
              <a:t>=0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 rot="19822108">
            <a:off x="1454918" y="4049945"/>
            <a:ext cx="128746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</a:pPr>
            <a:r>
              <a:rPr lang="en-US" altLang="zh-CN" dirty="0" err="1">
                <a:solidFill>
                  <a:srgbClr val="747E26"/>
                </a:solidFill>
                <a:latin typeface="Tahoma" pitchFamily="34" charset="0"/>
              </a:rPr>
              <a:t>wx+b</a:t>
            </a:r>
            <a:r>
              <a:rPr lang="en-US" altLang="zh-CN" dirty="0">
                <a:solidFill>
                  <a:srgbClr val="747E26"/>
                </a:solidFill>
                <a:latin typeface="Tahoma" pitchFamily="34" charset="0"/>
              </a:rPr>
              <a:t>=-1</a:t>
            </a: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170488" y="1909923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4114800" y="3100548"/>
            <a:ext cx="76200" cy="76200"/>
          </a:xfrm>
          <a:prstGeom prst="ellipse">
            <a:avLst/>
          </a:prstGeom>
          <a:solidFill>
            <a:srgbClr val="990099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267200" y="2732201"/>
            <a:ext cx="457200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 smtClean="0">
                <a:solidFill>
                  <a:srgbClr val="00B050"/>
                </a:solidFill>
                <a:latin typeface="Tahoma" pitchFamily="34" charset="0"/>
              </a:rPr>
              <a:t>x</a:t>
            </a:r>
            <a:r>
              <a:rPr lang="en-US" altLang="zh-CN" sz="2000" b="1" i="1" baseline="30000" dirty="0" smtClean="0">
                <a:solidFill>
                  <a:srgbClr val="00B050"/>
                </a:solidFill>
                <a:latin typeface="Tahoma" pitchFamily="34" charset="0"/>
              </a:rPr>
              <a:t>-</a:t>
            </a:r>
            <a:endParaRPr lang="en-US" altLang="zh-CN" sz="2000" b="1" i="1" baseline="30000" dirty="0">
              <a:solidFill>
                <a:srgbClr val="00B050"/>
              </a:solidFill>
              <a:latin typeface="Tahoma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3886200" y="2503601"/>
            <a:ext cx="76200" cy="76200"/>
          </a:xfrm>
          <a:prstGeom prst="ellipse">
            <a:avLst/>
          </a:prstGeom>
          <a:solidFill>
            <a:srgbClr val="CC3300"/>
          </a:solidFill>
          <a:ln w="1905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4038600" y="2046401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C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solidFill>
                  <a:srgbClr val="CC3300"/>
                </a:solidFill>
                <a:latin typeface="Tahoma" pitchFamily="34" charset="0"/>
              </a:rPr>
              <a:t>x</a:t>
            </a:r>
            <a:r>
              <a:rPr lang="en-US" altLang="zh-CN" sz="2400" i="1" baseline="30000" dirty="0">
                <a:solidFill>
                  <a:srgbClr val="CC3300"/>
                </a:solidFill>
                <a:latin typeface="Tahoma" pitchFamily="34" charset="0"/>
              </a:rPr>
              <a:t>+</a:t>
            </a: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486400" y="1817801"/>
            <a:ext cx="274320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>
                <a:latin typeface="Tahoma" pitchFamily="34" charset="0"/>
              </a:rPr>
              <a:t>M</a:t>
            </a:r>
            <a:r>
              <a:rPr lang="en-US" altLang="zh-CN" sz="2400" dirty="0">
                <a:latin typeface="Tahoma" pitchFamily="34" charset="0"/>
              </a:rPr>
              <a:t>=Margin Width</a:t>
            </a:r>
            <a:endParaRPr lang="en-US" altLang="zh-CN" sz="2400" i="1" dirty="0">
              <a:latin typeface="Tahoma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8485"/>
              </p:ext>
            </p:extLst>
          </p:nvPr>
        </p:nvGraphicFramePr>
        <p:xfrm>
          <a:off x="3962400" y="5094401"/>
          <a:ext cx="1430338" cy="925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97" name="Equation" r:id="rId4" imgW="647700" imgH="419100" progId="">
                  <p:embed/>
                </p:oleObj>
              </mc:Choice>
              <mc:Fallback>
                <p:oleObj name="Equation" r:id="rId4" imgW="647700" imgH="419100" progId="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094401"/>
                        <a:ext cx="1430338" cy="92539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2">
      <a:dk1>
        <a:srgbClr val="113F71"/>
      </a:dk1>
      <a:lt1>
        <a:srgbClr val="FFFFFF"/>
      </a:lt1>
      <a:dk2>
        <a:srgbClr val="000000"/>
      </a:dk2>
      <a:lt2>
        <a:srgbClr val="C1D1D3"/>
      </a:lt2>
      <a:accent1>
        <a:srgbClr val="2D7ACF"/>
      </a:accent1>
      <a:accent2>
        <a:srgbClr val="99CC00"/>
      </a:accent2>
      <a:accent3>
        <a:srgbClr val="FFFFFF"/>
      </a:accent3>
      <a:accent4>
        <a:srgbClr val="0D345F"/>
      </a:accent4>
      <a:accent5>
        <a:srgbClr val="ADBEE4"/>
      </a:accent5>
      <a:accent6>
        <a:srgbClr val="8AB900"/>
      </a:accent6>
      <a:hlink>
        <a:srgbClr val="5AABCC"/>
      </a:hlink>
      <a:folHlink>
        <a:srgbClr val="BD9E61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1F52C0"/>
        </a:dk1>
        <a:lt1>
          <a:srgbClr val="FFFFFF"/>
        </a:lt1>
        <a:dk2>
          <a:srgbClr val="000000"/>
        </a:dk2>
        <a:lt2>
          <a:srgbClr val="D6E1E2"/>
        </a:lt2>
        <a:accent1>
          <a:srgbClr val="E38B55"/>
        </a:accent1>
        <a:accent2>
          <a:srgbClr val="CB81D5"/>
        </a:accent2>
        <a:accent3>
          <a:srgbClr val="FFFFFF"/>
        </a:accent3>
        <a:accent4>
          <a:srgbClr val="1945A4"/>
        </a:accent4>
        <a:accent5>
          <a:srgbClr val="EFC4B4"/>
        </a:accent5>
        <a:accent6>
          <a:srgbClr val="B874C1"/>
        </a:accent6>
        <a:hlink>
          <a:srgbClr val="705FC3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13F71"/>
        </a:dk1>
        <a:lt1>
          <a:srgbClr val="FFFFFF"/>
        </a:lt1>
        <a:dk2>
          <a:srgbClr val="000000"/>
        </a:dk2>
        <a:lt2>
          <a:srgbClr val="C1D1D3"/>
        </a:lt2>
        <a:accent1>
          <a:srgbClr val="2D7ACF"/>
        </a:accent1>
        <a:accent2>
          <a:srgbClr val="99CC00"/>
        </a:accent2>
        <a:accent3>
          <a:srgbClr val="FFFFFF"/>
        </a:accent3>
        <a:accent4>
          <a:srgbClr val="0D345F"/>
        </a:accent4>
        <a:accent5>
          <a:srgbClr val="ADBEE4"/>
        </a:accent5>
        <a:accent6>
          <a:srgbClr val="8AB900"/>
        </a:accent6>
        <a:hlink>
          <a:srgbClr val="5AABCC"/>
        </a:hlink>
        <a:folHlink>
          <a:srgbClr val="BD9E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F2163"/>
        </a:dk1>
        <a:lt1>
          <a:srgbClr val="FFFFFF"/>
        </a:lt1>
        <a:dk2>
          <a:srgbClr val="000000"/>
        </a:dk2>
        <a:lt2>
          <a:srgbClr val="CCD8DA"/>
        </a:lt2>
        <a:accent1>
          <a:srgbClr val="4067CA"/>
        </a:accent1>
        <a:accent2>
          <a:srgbClr val="00B4B0"/>
        </a:accent2>
        <a:accent3>
          <a:srgbClr val="FFFFFF"/>
        </a:accent3>
        <a:accent4>
          <a:srgbClr val="191B53"/>
        </a:accent4>
        <a:accent5>
          <a:srgbClr val="AFB8E1"/>
        </a:accent5>
        <a:accent6>
          <a:srgbClr val="00A39F"/>
        </a:accent6>
        <a:hlink>
          <a:srgbClr val="6DB1DF"/>
        </a:hlink>
        <a:folHlink>
          <a:srgbClr val="9292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22587</TotalTime>
  <Words>1056</Words>
  <Application>Microsoft Office PowerPoint</Application>
  <PresentationFormat>全屏显示(4:3)</PresentationFormat>
  <Paragraphs>248</Paragraphs>
  <Slides>45</Slides>
  <Notes>25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48" baseType="lpstr">
      <vt:lpstr>sample</vt:lpstr>
      <vt:lpstr>Equation</vt:lpstr>
      <vt:lpstr>公式</vt:lpstr>
      <vt:lpstr>Support Vector Machines </vt:lpstr>
      <vt:lpstr>Overview</vt:lpstr>
      <vt:lpstr>Linear Classifier</vt:lpstr>
      <vt:lpstr>Distance to Hyperplane</vt:lpstr>
      <vt:lpstr>Selection of Classifiers</vt:lpstr>
      <vt:lpstr>Unknown Samples</vt:lpstr>
      <vt:lpstr>Margins</vt:lpstr>
      <vt:lpstr>Margins</vt:lpstr>
      <vt:lpstr>Margins</vt:lpstr>
      <vt:lpstr>Objective Function</vt:lpstr>
      <vt:lpstr>Lagrange Multipliers</vt:lpstr>
      <vt:lpstr>Solutions of w &amp; b</vt:lpstr>
      <vt:lpstr>An Example</vt:lpstr>
      <vt:lpstr>Soft Margin</vt:lpstr>
      <vt:lpstr>Soft Margin</vt:lpstr>
      <vt:lpstr>PowerPoint 演示文稿</vt:lpstr>
      <vt:lpstr>PowerPoint 演示文稿</vt:lpstr>
      <vt:lpstr>Non-linear SVMs</vt:lpstr>
      <vt:lpstr>Feature Space</vt:lpstr>
      <vt:lpstr>Feature Space</vt:lpstr>
      <vt:lpstr>Quadratic Basis Functions</vt:lpstr>
      <vt:lpstr>Calculation of Φ(xi )·Φ(xj )</vt:lpstr>
      <vt:lpstr>It turns out …</vt:lpstr>
      <vt:lpstr>PowerPoint 演示文稿</vt:lpstr>
      <vt:lpstr>Kernel Trick</vt:lpstr>
      <vt:lpstr>PowerPoint 演示文稿</vt:lpstr>
      <vt:lpstr>PowerPoint 演示文稿</vt:lpstr>
      <vt:lpstr>Kernels</vt:lpstr>
      <vt:lpstr>PowerPoint 演示文稿</vt:lpstr>
      <vt:lpstr>PowerPoint 演示文稿</vt:lpstr>
      <vt:lpstr>PowerPoint 演示文稿</vt:lpstr>
      <vt:lpstr>PowerPoint 演示文稿</vt:lpstr>
      <vt:lpstr>String Kernel</vt:lpstr>
      <vt:lpstr>PowerPoint 演示文稿</vt:lpstr>
      <vt:lpstr>PowerPoint 演示文稿</vt:lpstr>
      <vt:lpstr>PowerPoint 演示文稿</vt:lpstr>
      <vt:lpstr>Solutions of w &amp; b</vt:lpstr>
      <vt:lpstr>PowerPoint 演示文稿</vt:lpstr>
      <vt:lpstr>SVM Legend</vt:lpstr>
      <vt:lpstr>Decision Boundaries</vt:lpstr>
      <vt:lpstr>Decision Boundaries</vt:lpstr>
      <vt:lpstr>Model Capacity</vt:lpstr>
      <vt:lpstr>Model Capacity</vt:lpstr>
      <vt:lpstr>VC Dimension</vt:lpstr>
      <vt:lpstr>PowerPoint 演示文稿</vt:lpstr>
    </vt:vector>
  </TitlesOfParts>
  <Company>GuildDesign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ThemeGallery.com</dc:creator>
  <cp:lastModifiedBy>Windows 用户</cp:lastModifiedBy>
  <cp:revision>2913</cp:revision>
  <dcterms:created xsi:type="dcterms:W3CDTF">2004-08-26T06:30:40Z</dcterms:created>
  <dcterms:modified xsi:type="dcterms:W3CDTF">2023-04-18T04:31:52Z</dcterms:modified>
</cp:coreProperties>
</file>